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84" r:id="rId3"/>
    <p:sldId id="258" r:id="rId4"/>
    <p:sldId id="305" r:id="rId5"/>
    <p:sldId id="306" r:id="rId6"/>
    <p:sldId id="270" r:id="rId7"/>
    <p:sldId id="291" r:id="rId8"/>
    <p:sldId id="292" r:id="rId9"/>
    <p:sldId id="293" r:id="rId10"/>
    <p:sldId id="294" r:id="rId11"/>
    <p:sldId id="295" r:id="rId12"/>
    <p:sldId id="296" r:id="rId13"/>
    <p:sldId id="260" r:id="rId14"/>
    <p:sldId id="297" r:id="rId15"/>
    <p:sldId id="264" r:id="rId16"/>
    <p:sldId id="267" r:id="rId17"/>
    <p:sldId id="261" r:id="rId18"/>
    <p:sldId id="298" r:id="rId19"/>
    <p:sldId id="299" r:id="rId20"/>
    <p:sldId id="281" r:id="rId21"/>
    <p:sldId id="302" r:id="rId22"/>
    <p:sldId id="303" r:id="rId23"/>
    <p:sldId id="321" r:id="rId24"/>
    <p:sldId id="268" r:id="rId25"/>
    <p:sldId id="322" r:id="rId26"/>
    <p:sldId id="283" r:id="rId27"/>
    <p:sldId id="282" r:id="rId28"/>
    <p:sldId id="285" r:id="rId29"/>
    <p:sldId id="286" r:id="rId30"/>
    <p:sldId id="287" r:id="rId31"/>
    <p:sldId id="289" r:id="rId32"/>
    <p:sldId id="288" r:id="rId33"/>
    <p:sldId id="290" r:id="rId34"/>
    <p:sldId id="307" r:id="rId35"/>
    <p:sldId id="310" r:id="rId36"/>
    <p:sldId id="325" r:id="rId37"/>
    <p:sldId id="326" r:id="rId38"/>
    <p:sldId id="311" r:id="rId39"/>
    <p:sldId id="314" r:id="rId40"/>
    <p:sldId id="315" r:id="rId41"/>
    <p:sldId id="313" r:id="rId42"/>
    <p:sldId id="316" r:id="rId43"/>
    <p:sldId id="320" r:id="rId44"/>
    <p:sldId id="319" r:id="rId45"/>
    <p:sldId id="317" r:id="rId46"/>
    <p:sldId id="318" r:id="rId47"/>
  </p:sldIdLst>
  <p:sldSz cx="6858000" cy="9906000" type="A4"/>
  <p:notesSz cx="6797675" cy="9926638"/>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_oyama@itra.co.jp" initials="y" lastIdx="3" clrIdx="0">
    <p:extLst>
      <p:ext uri="{19B8F6BF-5375-455C-9EA6-DF929625EA0E}">
        <p15:presenceInfo xmlns:p15="http://schemas.microsoft.com/office/powerpoint/2012/main" userId="f80d1b3051ddfff0" providerId="Windows Live"/>
      </p:ext>
    </p:extLst>
  </p:cmAuthor>
  <p:cmAuthor id="2" name="愛桂 緒方" initials="愛桂" lastIdx="1" clrIdx="1">
    <p:extLst>
      <p:ext uri="{19B8F6BF-5375-455C-9EA6-DF929625EA0E}">
        <p15:presenceInfo xmlns:p15="http://schemas.microsoft.com/office/powerpoint/2012/main" userId="fc94e06488db997a" providerId="Windows Live"/>
      </p:ext>
    </p:extLst>
  </p:cmAuthor>
  <p:cmAuthor id="3" name="xLab" initials="x" lastIdx="9" clrIdx="2">
    <p:extLst>
      <p:ext uri="{19B8F6BF-5375-455C-9EA6-DF929625EA0E}">
        <p15:presenceInfo xmlns:p15="http://schemas.microsoft.com/office/powerpoint/2012/main" userId="S::user1@internetacademyin.onmicrosoft.com::34f9b608-f91e-4e77-8b87-52a3a4b19c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850"/>
    <a:srgbClr val="FAF0F8"/>
    <a:srgbClr val="FEFFE9"/>
    <a:srgbClr val="FFFFFF"/>
    <a:srgbClr val="FCF9FF"/>
    <a:srgbClr val="660033"/>
    <a:srgbClr val="990000"/>
    <a:srgbClr val="CC000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30" autoAdjust="0"/>
    <p:restoredTop sz="95918" autoAdjust="0"/>
  </p:normalViewPr>
  <p:slideViewPr>
    <p:cSldViewPr snapToGrid="0">
      <p:cViewPr varScale="1">
        <p:scale>
          <a:sx n="76" d="100"/>
          <a:sy n="76" d="100"/>
        </p:scale>
        <p:origin x="3504" y="120"/>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2EC1970-7630-4C8B-AADE-37352FC4B5B7}"/>
              </a:ext>
            </a:extLst>
          </p:cNvPr>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7171" name="Rectangle 3">
            <a:extLst>
              <a:ext uri="{FF2B5EF4-FFF2-40B4-BE49-F238E27FC236}">
                <a16:creationId xmlns:a16="http://schemas.microsoft.com/office/drawing/2014/main" id="{2CC6C2E4-3387-40E4-A78E-FD0AD9EA0F67}"/>
              </a:ext>
            </a:extLst>
          </p:cNvPr>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7172" name="Rectangle 4">
            <a:extLst>
              <a:ext uri="{FF2B5EF4-FFF2-40B4-BE49-F238E27FC236}">
                <a16:creationId xmlns:a16="http://schemas.microsoft.com/office/drawing/2014/main" id="{55FBFA88-3C03-440B-A293-0CC6FF21AF3E}"/>
              </a:ext>
            </a:extLst>
          </p:cNvPr>
          <p:cNvSpPr>
            <a:spLocks noGrp="1" noRot="1" noChangeAspect="1" noChangeArrowheads="1" noTextEdit="1"/>
          </p:cNvSpPr>
          <p:nvPr>
            <p:ph type="sldImg" idx="2"/>
          </p:nvPr>
        </p:nvSpPr>
        <p:spPr bwMode="auto">
          <a:xfrm>
            <a:off x="2111375" y="744538"/>
            <a:ext cx="25749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D5DEADB7-3F8C-4F6D-B879-EBA92C8845B4}"/>
              </a:ext>
            </a:extLst>
          </p:cNvPr>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174" name="Rectangle 6">
            <a:extLst>
              <a:ext uri="{FF2B5EF4-FFF2-40B4-BE49-F238E27FC236}">
                <a16:creationId xmlns:a16="http://schemas.microsoft.com/office/drawing/2014/main" id="{CF8C02B6-929B-4844-BB25-43D0BDC7E730}"/>
              </a:ext>
            </a:extLst>
          </p:cNvPr>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7175" name="Rectangle 7">
            <a:extLst>
              <a:ext uri="{FF2B5EF4-FFF2-40B4-BE49-F238E27FC236}">
                <a16:creationId xmlns:a16="http://schemas.microsoft.com/office/drawing/2014/main" id="{5CDC065C-FA66-407A-ABE8-00923BD9441F}"/>
              </a:ext>
            </a:extLst>
          </p:cNvPr>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96B41E-61B9-4BA0-AF3E-DB11529B42DD}"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796B41E-61B9-4BA0-AF3E-DB11529B42DD}" type="slidenum">
              <a:rPr lang="en-US" altLang="ja-JP" smtClean="0"/>
              <a:pPr/>
              <a:t>1</a:t>
            </a:fld>
            <a:endParaRPr lang="en-US" altLang="ja-JP"/>
          </a:p>
        </p:txBody>
      </p:sp>
    </p:spTree>
    <p:extLst>
      <p:ext uri="{BB962C8B-B14F-4D97-AF65-F5344CB8AC3E}">
        <p14:creationId xmlns:p14="http://schemas.microsoft.com/office/powerpoint/2010/main" val="380534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796B41E-61B9-4BA0-AF3E-DB11529B42DD}" type="slidenum">
              <a:rPr lang="en-US" altLang="ja-JP" smtClean="0"/>
              <a:pPr/>
              <a:t>13</a:t>
            </a:fld>
            <a:endParaRPr lang="en-US" altLang="ja-JP"/>
          </a:p>
        </p:txBody>
      </p:sp>
    </p:spTree>
    <p:extLst>
      <p:ext uri="{BB962C8B-B14F-4D97-AF65-F5344CB8AC3E}">
        <p14:creationId xmlns:p14="http://schemas.microsoft.com/office/powerpoint/2010/main" val="172570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796B41E-61B9-4BA0-AF3E-DB11529B42DD}" type="slidenum">
              <a:rPr lang="en-US" altLang="ja-JP" smtClean="0"/>
              <a:pPr/>
              <a:t>41</a:t>
            </a:fld>
            <a:endParaRPr lang="en-US" altLang="ja-JP"/>
          </a:p>
        </p:txBody>
      </p:sp>
    </p:spTree>
    <p:extLst>
      <p:ext uri="{BB962C8B-B14F-4D97-AF65-F5344CB8AC3E}">
        <p14:creationId xmlns:p14="http://schemas.microsoft.com/office/powerpoint/2010/main" val="163925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239" name="Rectangle 47">
            <a:extLst>
              <a:ext uri="{FF2B5EF4-FFF2-40B4-BE49-F238E27FC236}">
                <a16:creationId xmlns:a16="http://schemas.microsoft.com/office/drawing/2014/main" id="{211FA217-DE92-4AAA-BA04-4435842843CD}"/>
              </a:ext>
            </a:extLst>
          </p:cNvPr>
          <p:cNvSpPr>
            <a:spLocks noChangeArrowheads="1"/>
          </p:cNvSpPr>
          <p:nvPr userDrawn="1"/>
        </p:nvSpPr>
        <p:spPr bwMode="auto">
          <a:xfrm>
            <a:off x="692150" y="3512840"/>
            <a:ext cx="5473700" cy="2087562"/>
          </a:xfrm>
          <a:prstGeom prst="rect">
            <a:avLst/>
          </a:prstGeom>
          <a:solidFill>
            <a:srgbClr val="333333"/>
          </a:solidFill>
          <a:ln w="2857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dirty="0"/>
              <a:t>	</a:t>
            </a:r>
            <a:endParaRPr lang="ja-JP" altLang="en-US" dirty="0"/>
          </a:p>
        </p:txBody>
      </p:sp>
      <p:sp>
        <p:nvSpPr>
          <p:cNvPr id="8194" name="Rectangle 2">
            <a:extLst>
              <a:ext uri="{FF2B5EF4-FFF2-40B4-BE49-F238E27FC236}">
                <a16:creationId xmlns:a16="http://schemas.microsoft.com/office/drawing/2014/main" id="{128873DC-6ED9-41DA-A5FB-9DF0B3DAC185}"/>
              </a:ext>
            </a:extLst>
          </p:cNvPr>
          <p:cNvSpPr>
            <a:spLocks noGrp="1" noChangeArrowheads="1"/>
          </p:cNvSpPr>
          <p:nvPr>
            <p:ph type="ctrTitle"/>
          </p:nvPr>
        </p:nvSpPr>
        <p:spPr>
          <a:xfrm>
            <a:off x="908050" y="4087515"/>
            <a:ext cx="5041900" cy="503237"/>
          </a:xfrm>
        </p:spPr>
        <p:txBody>
          <a:bodyPr/>
          <a:lstStyle>
            <a:lvl1pPr algn="ctr">
              <a:defRPr sz="2000"/>
            </a:lvl1pPr>
          </a:lstStyle>
          <a:p>
            <a:pPr lvl="0"/>
            <a:r>
              <a:rPr lang="ja-JP" altLang="en-US" noProof="0" dirty="0"/>
              <a:t>マスタ タイトルの書式設定</a:t>
            </a:r>
          </a:p>
        </p:txBody>
      </p:sp>
      <p:sp>
        <p:nvSpPr>
          <p:cNvPr id="8198" name="Text Box 6">
            <a:extLst>
              <a:ext uri="{FF2B5EF4-FFF2-40B4-BE49-F238E27FC236}">
                <a16:creationId xmlns:a16="http://schemas.microsoft.com/office/drawing/2014/main" id="{C4B6BD8D-FFF2-437C-A069-98A9D01608F6}"/>
              </a:ext>
            </a:extLst>
          </p:cNvPr>
          <p:cNvSpPr txBox="1">
            <a:spLocks noChangeArrowheads="1"/>
          </p:cNvSpPr>
          <p:nvPr userDrawn="1"/>
        </p:nvSpPr>
        <p:spPr bwMode="auto">
          <a:xfrm>
            <a:off x="2349218" y="4664968"/>
            <a:ext cx="21595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400" b="1" dirty="0">
                <a:solidFill>
                  <a:schemeClr val="bg1"/>
                </a:solidFill>
                <a:ea typeface="メイリオ" panose="020B0604030504040204" pitchFamily="50" charset="-128"/>
              </a:rPr>
              <a:t>個人向け操作マニュアル</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F74C24-9982-4350-863E-26A7AA8F0C54}"/>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4AFFA95-A314-4117-9856-67F29DD4FD94}"/>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a:extLst>
              <a:ext uri="{FF2B5EF4-FFF2-40B4-BE49-F238E27FC236}">
                <a16:creationId xmlns:a16="http://schemas.microsoft.com/office/drawing/2014/main" id="{16265369-45FB-468F-8CDA-2B46C08D53BB}"/>
              </a:ext>
            </a:extLst>
          </p:cNvPr>
          <p:cNvSpPr>
            <a:spLocks noGrp="1"/>
          </p:cNvSpPr>
          <p:nvPr>
            <p:ph type="sldNum" sz="quarter" idx="10"/>
          </p:nvPr>
        </p:nvSpPr>
        <p:spPr/>
        <p:txBody>
          <a:bodyPr/>
          <a:lstStyle>
            <a:lvl1pPr>
              <a:defRPr/>
            </a:lvl1pPr>
          </a:lstStyle>
          <a:p>
            <a:r>
              <a:rPr lang="en-US" altLang="ja-JP"/>
              <a:t>p</a:t>
            </a:r>
            <a:fld id="{B7317D8D-A044-4E6D-A2CB-75F5B620A8D7}" type="slidenum">
              <a:rPr lang="en-US" altLang="ja-JP"/>
              <a:pPr/>
              <a:t>‹#›</a:t>
            </a:fld>
            <a:endParaRPr lang="en-US" altLang="ja-JP"/>
          </a:p>
        </p:txBody>
      </p:sp>
    </p:spTree>
    <p:extLst>
      <p:ext uri="{BB962C8B-B14F-4D97-AF65-F5344CB8AC3E}">
        <p14:creationId xmlns:p14="http://schemas.microsoft.com/office/powerpoint/2010/main" val="392577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A2423B-B653-4B12-AEA8-A0C1F04ACEF9}"/>
              </a:ext>
            </a:extLst>
          </p:cNvPr>
          <p:cNvSpPr>
            <a:spLocks noGrp="1"/>
          </p:cNvSpPr>
          <p:nvPr>
            <p:ph type="title"/>
          </p:nvPr>
        </p:nvSpPr>
        <p:spPr>
          <a:xfrm>
            <a:off x="468313" y="2470150"/>
            <a:ext cx="5915025" cy="4119563"/>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EAF7D4CB-ECE9-4498-B783-887E7BF49E85}"/>
              </a:ext>
            </a:extLst>
          </p:cNvPr>
          <p:cNvSpPr>
            <a:spLocks noGrp="1"/>
          </p:cNvSpPr>
          <p:nvPr>
            <p:ph type="body" idx="1"/>
          </p:nvPr>
        </p:nvSpPr>
        <p:spPr>
          <a:xfrm>
            <a:off x="468313" y="6629400"/>
            <a:ext cx="5915025" cy="21669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スライド番号プレースホルダー 3">
            <a:extLst>
              <a:ext uri="{FF2B5EF4-FFF2-40B4-BE49-F238E27FC236}">
                <a16:creationId xmlns:a16="http://schemas.microsoft.com/office/drawing/2014/main" id="{FD449F1E-776A-4139-891A-373FBF09F9CD}"/>
              </a:ext>
            </a:extLst>
          </p:cNvPr>
          <p:cNvSpPr>
            <a:spLocks noGrp="1"/>
          </p:cNvSpPr>
          <p:nvPr>
            <p:ph type="sldNum" sz="quarter" idx="10"/>
          </p:nvPr>
        </p:nvSpPr>
        <p:spPr/>
        <p:txBody>
          <a:bodyPr/>
          <a:lstStyle>
            <a:lvl1pPr>
              <a:defRPr/>
            </a:lvl1pPr>
          </a:lstStyle>
          <a:p>
            <a:r>
              <a:rPr lang="en-US" altLang="ja-JP"/>
              <a:t>p</a:t>
            </a:r>
            <a:fld id="{779BA323-FB20-4D68-A226-A1A2889F8BA1}" type="slidenum">
              <a:rPr lang="en-US" altLang="ja-JP"/>
              <a:pPr/>
              <a:t>‹#›</a:t>
            </a:fld>
            <a:endParaRPr lang="en-US" altLang="ja-JP"/>
          </a:p>
        </p:txBody>
      </p:sp>
    </p:spTree>
    <p:extLst>
      <p:ext uri="{BB962C8B-B14F-4D97-AF65-F5344CB8AC3E}">
        <p14:creationId xmlns:p14="http://schemas.microsoft.com/office/powerpoint/2010/main" val="243171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59C1B1-E708-4616-A5F3-4E404F7940EA}"/>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6CFB2C52-0FF9-4720-B104-1475C33EA8E1}"/>
              </a:ext>
            </a:extLst>
          </p:cNvPr>
          <p:cNvSpPr>
            <a:spLocks noGrp="1"/>
          </p:cNvSpPr>
          <p:nvPr>
            <p:ph sz="half" idx="1"/>
          </p:nvPr>
        </p:nvSpPr>
        <p:spPr>
          <a:xfrm>
            <a:off x="549275" y="992188"/>
            <a:ext cx="2874963" cy="84248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5D9050AE-A9FD-4201-AD38-D5474037E436}"/>
              </a:ext>
            </a:extLst>
          </p:cNvPr>
          <p:cNvSpPr>
            <a:spLocks noGrp="1"/>
          </p:cNvSpPr>
          <p:nvPr>
            <p:ph sz="half" idx="2"/>
          </p:nvPr>
        </p:nvSpPr>
        <p:spPr>
          <a:xfrm>
            <a:off x="3576638" y="992188"/>
            <a:ext cx="2876550" cy="84248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a:extLst>
              <a:ext uri="{FF2B5EF4-FFF2-40B4-BE49-F238E27FC236}">
                <a16:creationId xmlns:a16="http://schemas.microsoft.com/office/drawing/2014/main" id="{E9C6D91D-154B-440A-8DFE-FE01C25BD698}"/>
              </a:ext>
            </a:extLst>
          </p:cNvPr>
          <p:cNvSpPr>
            <a:spLocks noGrp="1"/>
          </p:cNvSpPr>
          <p:nvPr>
            <p:ph type="sldNum" sz="quarter" idx="10"/>
          </p:nvPr>
        </p:nvSpPr>
        <p:spPr/>
        <p:txBody>
          <a:bodyPr/>
          <a:lstStyle>
            <a:lvl1pPr>
              <a:defRPr/>
            </a:lvl1pPr>
          </a:lstStyle>
          <a:p>
            <a:r>
              <a:rPr lang="en-US" altLang="ja-JP"/>
              <a:t>p</a:t>
            </a:r>
            <a:fld id="{6E01DC94-EEBE-4094-A4A7-B47BC47544FF}" type="slidenum">
              <a:rPr lang="en-US" altLang="ja-JP"/>
              <a:pPr/>
              <a:t>‹#›</a:t>
            </a:fld>
            <a:endParaRPr lang="en-US" altLang="ja-JP"/>
          </a:p>
        </p:txBody>
      </p:sp>
    </p:spTree>
    <p:extLst>
      <p:ext uri="{BB962C8B-B14F-4D97-AF65-F5344CB8AC3E}">
        <p14:creationId xmlns:p14="http://schemas.microsoft.com/office/powerpoint/2010/main" val="218693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078E1D-B7B8-427B-B8BC-90B421F59CAE}"/>
              </a:ext>
            </a:extLst>
          </p:cNvPr>
          <p:cNvSpPr>
            <a:spLocks noGrp="1"/>
          </p:cNvSpPr>
          <p:nvPr>
            <p:ph type="title"/>
          </p:nvPr>
        </p:nvSpPr>
        <p:spPr>
          <a:xfrm>
            <a:off x="473075" y="527050"/>
            <a:ext cx="5915025" cy="1914525"/>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F425C44F-A6F4-4950-8456-5B11DF314CC0}"/>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D9B10B04-BF43-4C49-84B1-3A6267B864A9}"/>
              </a:ext>
            </a:extLst>
          </p:cNvPr>
          <p:cNvSpPr>
            <a:spLocks noGrp="1"/>
          </p:cNvSpPr>
          <p:nvPr>
            <p:ph sz="half" idx="2"/>
          </p:nvPr>
        </p:nvSpPr>
        <p:spPr>
          <a:xfrm>
            <a:off x="473075" y="3617913"/>
            <a:ext cx="2900363" cy="53228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8BE4BA78-AC92-4B16-ACBD-D43506901998}"/>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3E36D10A-B89C-42E8-8331-9B95CB21F84B}"/>
              </a:ext>
            </a:extLst>
          </p:cNvPr>
          <p:cNvSpPr>
            <a:spLocks noGrp="1"/>
          </p:cNvSpPr>
          <p:nvPr>
            <p:ph sz="quarter" idx="4"/>
          </p:nvPr>
        </p:nvSpPr>
        <p:spPr>
          <a:xfrm>
            <a:off x="3471863" y="3617913"/>
            <a:ext cx="2916237" cy="53228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58159CA4-CE6D-4973-B25A-445BCB3131A6}"/>
              </a:ext>
            </a:extLst>
          </p:cNvPr>
          <p:cNvSpPr>
            <a:spLocks noGrp="1"/>
          </p:cNvSpPr>
          <p:nvPr>
            <p:ph type="sldNum" sz="quarter" idx="10"/>
          </p:nvPr>
        </p:nvSpPr>
        <p:spPr/>
        <p:txBody>
          <a:bodyPr/>
          <a:lstStyle>
            <a:lvl1pPr>
              <a:defRPr/>
            </a:lvl1pPr>
          </a:lstStyle>
          <a:p>
            <a:r>
              <a:rPr lang="en-US" altLang="ja-JP"/>
              <a:t>p</a:t>
            </a:r>
            <a:fld id="{F15E5C16-16DE-4A80-BF04-0ED243567589}" type="slidenum">
              <a:rPr lang="en-US" altLang="ja-JP"/>
              <a:pPr/>
              <a:t>‹#›</a:t>
            </a:fld>
            <a:endParaRPr lang="en-US" altLang="ja-JP"/>
          </a:p>
        </p:txBody>
      </p:sp>
    </p:spTree>
    <p:extLst>
      <p:ext uri="{BB962C8B-B14F-4D97-AF65-F5344CB8AC3E}">
        <p14:creationId xmlns:p14="http://schemas.microsoft.com/office/powerpoint/2010/main" val="583919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61804C-EC13-4F25-85B9-DDC5251441D2}"/>
              </a:ext>
            </a:extLst>
          </p:cNvPr>
          <p:cNvSpPr>
            <a:spLocks noGrp="1"/>
          </p:cNvSpPr>
          <p:nvPr>
            <p:ph type="title"/>
          </p:nvPr>
        </p:nvSpPr>
        <p:spPr/>
        <p:txBody>
          <a:bodyPr/>
          <a:lstStyle/>
          <a:p>
            <a:r>
              <a:rPr lang="ja-JP" altLang="en-US"/>
              <a:t>マスター タイトルの書式設定</a:t>
            </a:r>
          </a:p>
        </p:txBody>
      </p:sp>
      <p:sp>
        <p:nvSpPr>
          <p:cNvPr id="3" name="スライド番号プレースホルダー 2">
            <a:extLst>
              <a:ext uri="{FF2B5EF4-FFF2-40B4-BE49-F238E27FC236}">
                <a16:creationId xmlns:a16="http://schemas.microsoft.com/office/drawing/2014/main" id="{DE7E1D8F-31BA-43C1-94C6-4FCC2DBACD77}"/>
              </a:ext>
            </a:extLst>
          </p:cNvPr>
          <p:cNvSpPr>
            <a:spLocks noGrp="1"/>
          </p:cNvSpPr>
          <p:nvPr>
            <p:ph type="sldNum" sz="quarter" idx="10"/>
          </p:nvPr>
        </p:nvSpPr>
        <p:spPr/>
        <p:txBody>
          <a:bodyPr/>
          <a:lstStyle>
            <a:lvl1pPr>
              <a:defRPr/>
            </a:lvl1pPr>
          </a:lstStyle>
          <a:p>
            <a:r>
              <a:rPr lang="en-US" altLang="ja-JP"/>
              <a:t>p</a:t>
            </a:r>
            <a:fld id="{A56E68B0-2C95-4A90-A880-FC902F3FA3E4}" type="slidenum">
              <a:rPr lang="en-US" altLang="ja-JP"/>
              <a:pPr/>
              <a:t>‹#›</a:t>
            </a:fld>
            <a:endParaRPr lang="en-US" altLang="ja-JP"/>
          </a:p>
        </p:txBody>
      </p:sp>
    </p:spTree>
    <p:extLst>
      <p:ext uri="{BB962C8B-B14F-4D97-AF65-F5344CB8AC3E}">
        <p14:creationId xmlns:p14="http://schemas.microsoft.com/office/powerpoint/2010/main" val="29344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2A5DDF-11C1-42E0-9CEC-3799D4C6B819}"/>
              </a:ext>
            </a:extLst>
          </p:cNvPr>
          <p:cNvSpPr>
            <a:spLocks noGrp="1"/>
          </p:cNvSpPr>
          <p:nvPr>
            <p:ph type="sldNum" sz="quarter" idx="10"/>
          </p:nvPr>
        </p:nvSpPr>
        <p:spPr/>
        <p:txBody>
          <a:bodyPr/>
          <a:lstStyle>
            <a:lvl1pPr>
              <a:defRPr/>
            </a:lvl1pPr>
          </a:lstStyle>
          <a:p>
            <a:r>
              <a:rPr lang="en-US" altLang="ja-JP"/>
              <a:t>p</a:t>
            </a:r>
            <a:fld id="{A8919C28-2991-4F72-B81F-949DB9327C6F}" type="slidenum">
              <a:rPr lang="en-US" altLang="ja-JP"/>
              <a:pPr/>
              <a:t>‹#›</a:t>
            </a:fld>
            <a:endParaRPr lang="en-US" altLang="ja-JP"/>
          </a:p>
        </p:txBody>
      </p:sp>
    </p:spTree>
    <p:extLst>
      <p:ext uri="{BB962C8B-B14F-4D97-AF65-F5344CB8AC3E}">
        <p14:creationId xmlns:p14="http://schemas.microsoft.com/office/powerpoint/2010/main" val="63781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5151E-2148-4759-9FF9-A71F7891B6CD}"/>
              </a:ext>
            </a:extLst>
          </p:cNvPr>
          <p:cNvSpPr>
            <a:spLocks noGrp="1"/>
          </p:cNvSpPr>
          <p:nvPr>
            <p:ph type="title"/>
          </p:nvPr>
        </p:nvSpPr>
        <p:spPr>
          <a:xfrm>
            <a:off x="476250" y="128588"/>
            <a:ext cx="4032250" cy="452437"/>
          </a:xfrm>
        </p:spPr>
        <p:txBody>
          <a:bodyPr/>
          <a:lstStyle/>
          <a:p>
            <a:r>
              <a:rPr lang="ja-JP" altLang="en-US"/>
              <a:t>マスター タイトルの書式設定</a:t>
            </a:r>
          </a:p>
        </p:txBody>
      </p:sp>
      <p:sp>
        <p:nvSpPr>
          <p:cNvPr id="3" name="表プレースホルダー 2">
            <a:extLst>
              <a:ext uri="{FF2B5EF4-FFF2-40B4-BE49-F238E27FC236}">
                <a16:creationId xmlns:a16="http://schemas.microsoft.com/office/drawing/2014/main" id="{3CCE7E61-8984-49AE-B594-26B3E705FC3C}"/>
              </a:ext>
            </a:extLst>
          </p:cNvPr>
          <p:cNvSpPr>
            <a:spLocks noGrp="1"/>
          </p:cNvSpPr>
          <p:nvPr>
            <p:ph type="tbl" idx="1"/>
          </p:nvPr>
        </p:nvSpPr>
        <p:spPr>
          <a:xfrm>
            <a:off x="549275" y="992188"/>
            <a:ext cx="5903913" cy="8424862"/>
          </a:xfrm>
        </p:spPr>
        <p:txBody>
          <a:bodyPr/>
          <a:lstStyle/>
          <a:p>
            <a:endParaRPr lang="ja-JP" altLang="en-US"/>
          </a:p>
        </p:txBody>
      </p:sp>
      <p:sp>
        <p:nvSpPr>
          <p:cNvPr id="4" name="スライド番号プレースホルダー 3">
            <a:extLst>
              <a:ext uri="{FF2B5EF4-FFF2-40B4-BE49-F238E27FC236}">
                <a16:creationId xmlns:a16="http://schemas.microsoft.com/office/drawing/2014/main" id="{630DF497-214A-4B08-A094-E080BEEE3C04}"/>
              </a:ext>
            </a:extLst>
          </p:cNvPr>
          <p:cNvSpPr>
            <a:spLocks noGrp="1"/>
          </p:cNvSpPr>
          <p:nvPr>
            <p:ph type="sldNum" sz="quarter" idx="10"/>
          </p:nvPr>
        </p:nvSpPr>
        <p:spPr>
          <a:xfrm>
            <a:off x="5257800" y="9613900"/>
            <a:ext cx="1600200" cy="292100"/>
          </a:xfrm>
        </p:spPr>
        <p:txBody>
          <a:bodyPr/>
          <a:lstStyle>
            <a:lvl1pPr>
              <a:defRPr/>
            </a:lvl1pPr>
          </a:lstStyle>
          <a:p>
            <a:r>
              <a:rPr lang="en-US" altLang="ja-JP"/>
              <a:t>p</a:t>
            </a:r>
            <a:fld id="{31940EA6-4EE3-43DF-9F2A-5F2D729AF444}" type="slidenum">
              <a:rPr lang="en-US" altLang="ja-JP"/>
              <a:pPr/>
              <a:t>‹#›</a:t>
            </a:fld>
            <a:endParaRPr lang="en-US" altLang="ja-JP"/>
          </a:p>
        </p:txBody>
      </p:sp>
    </p:spTree>
    <p:extLst>
      <p:ext uri="{BB962C8B-B14F-4D97-AF65-F5344CB8AC3E}">
        <p14:creationId xmlns:p14="http://schemas.microsoft.com/office/powerpoint/2010/main" val="367921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Freeform 19">
            <a:extLst>
              <a:ext uri="{FF2B5EF4-FFF2-40B4-BE49-F238E27FC236}">
                <a16:creationId xmlns:a16="http://schemas.microsoft.com/office/drawing/2014/main" id="{C8E02685-7299-47D5-AA92-AAF3686CB3F9}"/>
              </a:ext>
            </a:extLst>
          </p:cNvPr>
          <p:cNvSpPr>
            <a:spLocks/>
          </p:cNvSpPr>
          <p:nvPr userDrawn="1"/>
        </p:nvSpPr>
        <p:spPr bwMode="auto">
          <a:xfrm>
            <a:off x="0" y="0"/>
            <a:ext cx="6858000" cy="776288"/>
          </a:xfrm>
          <a:custGeom>
            <a:avLst/>
            <a:gdLst>
              <a:gd name="T0" fmla="*/ 0 w 4354"/>
              <a:gd name="T1" fmla="*/ 0 h 499"/>
              <a:gd name="T2" fmla="*/ 0 w 4354"/>
              <a:gd name="T3" fmla="*/ 499 h 499"/>
              <a:gd name="T4" fmla="*/ 3130 w 4354"/>
              <a:gd name="T5" fmla="*/ 499 h 499"/>
              <a:gd name="T6" fmla="*/ 3402 w 4354"/>
              <a:gd name="T7" fmla="*/ 227 h 499"/>
              <a:gd name="T8" fmla="*/ 4354 w 4354"/>
              <a:gd name="T9" fmla="*/ 227 h 499"/>
              <a:gd name="T10" fmla="*/ 4354 w 4354"/>
              <a:gd name="T11" fmla="*/ 0 h 499"/>
              <a:gd name="T12" fmla="*/ 0 w 4354"/>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4354" h="499">
                <a:moveTo>
                  <a:pt x="0" y="0"/>
                </a:moveTo>
                <a:lnTo>
                  <a:pt x="0" y="499"/>
                </a:lnTo>
                <a:lnTo>
                  <a:pt x="3130" y="499"/>
                </a:lnTo>
                <a:lnTo>
                  <a:pt x="3402" y="227"/>
                </a:lnTo>
                <a:lnTo>
                  <a:pt x="4354" y="227"/>
                </a:lnTo>
                <a:lnTo>
                  <a:pt x="4354" y="0"/>
                </a:lnTo>
                <a:lnTo>
                  <a:pt x="0" y="0"/>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40" name="Rectangle 16">
            <a:extLst>
              <a:ext uri="{FF2B5EF4-FFF2-40B4-BE49-F238E27FC236}">
                <a16:creationId xmlns:a16="http://schemas.microsoft.com/office/drawing/2014/main" id="{2D88B3DE-AF97-43A9-B7F6-406FF9D1D2AC}"/>
              </a:ext>
            </a:extLst>
          </p:cNvPr>
          <p:cNvSpPr>
            <a:spLocks noChangeArrowheads="1"/>
          </p:cNvSpPr>
          <p:nvPr userDrawn="1"/>
        </p:nvSpPr>
        <p:spPr bwMode="auto">
          <a:xfrm>
            <a:off x="0" y="9561513"/>
            <a:ext cx="6858000" cy="344487"/>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6" name="Rectangle 2">
            <a:extLst>
              <a:ext uri="{FF2B5EF4-FFF2-40B4-BE49-F238E27FC236}">
                <a16:creationId xmlns:a16="http://schemas.microsoft.com/office/drawing/2014/main" id="{7EF3768B-D47D-494F-8C31-D36071A0AF56}"/>
              </a:ext>
            </a:extLst>
          </p:cNvPr>
          <p:cNvSpPr>
            <a:spLocks noGrp="1" noChangeArrowheads="1"/>
          </p:cNvSpPr>
          <p:nvPr>
            <p:ph type="title"/>
          </p:nvPr>
        </p:nvSpPr>
        <p:spPr bwMode="auto">
          <a:xfrm>
            <a:off x="476250" y="189374"/>
            <a:ext cx="4032250"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3">
            <a:extLst>
              <a:ext uri="{FF2B5EF4-FFF2-40B4-BE49-F238E27FC236}">
                <a16:creationId xmlns:a16="http://schemas.microsoft.com/office/drawing/2014/main" id="{2E20EFF9-2E92-4795-966E-80758D339F27}"/>
              </a:ext>
            </a:extLst>
          </p:cNvPr>
          <p:cNvSpPr>
            <a:spLocks noGrp="1" noChangeArrowheads="1"/>
          </p:cNvSpPr>
          <p:nvPr>
            <p:ph type="body" idx="1"/>
          </p:nvPr>
        </p:nvSpPr>
        <p:spPr bwMode="auto">
          <a:xfrm>
            <a:off x="549275" y="992188"/>
            <a:ext cx="5903913" cy="842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章タイトルの入力</a:t>
            </a:r>
          </a:p>
          <a:p>
            <a:pPr lvl="1"/>
            <a:r>
              <a:rPr lang="ja-JP" altLang="en-US" dirty="0"/>
              <a:t>本文</a:t>
            </a:r>
          </a:p>
          <a:p>
            <a:pPr lvl="2"/>
            <a:r>
              <a:rPr lang="ja-JP" altLang="en-US" dirty="0"/>
              <a:t>補足説明用</a:t>
            </a:r>
          </a:p>
        </p:txBody>
      </p:sp>
      <p:sp>
        <p:nvSpPr>
          <p:cNvPr id="1030" name="Rectangle 6">
            <a:extLst>
              <a:ext uri="{FF2B5EF4-FFF2-40B4-BE49-F238E27FC236}">
                <a16:creationId xmlns:a16="http://schemas.microsoft.com/office/drawing/2014/main" id="{D20EEEA2-83ED-4D8B-8D4D-726EF20CFDDC}"/>
              </a:ext>
            </a:extLst>
          </p:cNvPr>
          <p:cNvSpPr>
            <a:spLocks noGrp="1" noChangeArrowheads="1"/>
          </p:cNvSpPr>
          <p:nvPr>
            <p:ph type="sldNum" sz="quarter" idx="4"/>
          </p:nvPr>
        </p:nvSpPr>
        <p:spPr bwMode="auto">
          <a:xfrm>
            <a:off x="5257800" y="9613900"/>
            <a:ext cx="1600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atin typeface="+mn-lt"/>
                <a:ea typeface="+mn-ea"/>
              </a:defRPr>
            </a:lvl1pPr>
          </a:lstStyle>
          <a:p>
            <a:r>
              <a:rPr lang="en-US" altLang="ja-JP"/>
              <a:t>p</a:t>
            </a:r>
            <a:fld id="{7112755A-5742-4E97-8F0E-096828E9A603}" type="slidenum">
              <a:rPr lang="en-US" altLang="ja-JP"/>
              <a:pPr/>
              <a:t>‹#›</a:t>
            </a:fld>
            <a:endParaRPr lang="en-US" altLang="ja-JP"/>
          </a:p>
        </p:txBody>
      </p:sp>
      <p:sp>
        <p:nvSpPr>
          <p:cNvPr id="1037" name="Text Box 13">
            <a:extLst>
              <a:ext uri="{FF2B5EF4-FFF2-40B4-BE49-F238E27FC236}">
                <a16:creationId xmlns:a16="http://schemas.microsoft.com/office/drawing/2014/main" id="{BCACC2CF-CB0F-440A-BF95-6FCE037119F0}"/>
              </a:ext>
            </a:extLst>
          </p:cNvPr>
          <p:cNvSpPr txBox="1">
            <a:spLocks noChangeArrowheads="1"/>
          </p:cNvSpPr>
          <p:nvPr userDrawn="1"/>
        </p:nvSpPr>
        <p:spPr bwMode="auto">
          <a:xfrm>
            <a:off x="5544820" y="70045"/>
            <a:ext cx="13131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800" b="1" dirty="0">
                <a:solidFill>
                  <a:schemeClr val="bg1"/>
                </a:solidFill>
                <a:ea typeface="メイリオ" panose="020B0604030504040204" pitchFamily="50" charset="-128"/>
              </a:rPr>
              <a:t>個人向け操作マニュアル</a:t>
            </a:r>
          </a:p>
        </p:txBody>
      </p:sp>
      <p:sp>
        <p:nvSpPr>
          <p:cNvPr id="1038" name="Text Box 14">
            <a:extLst>
              <a:ext uri="{FF2B5EF4-FFF2-40B4-BE49-F238E27FC236}">
                <a16:creationId xmlns:a16="http://schemas.microsoft.com/office/drawing/2014/main" id="{C44D540E-42D3-483F-92FC-767A498CC0A7}"/>
              </a:ext>
            </a:extLst>
          </p:cNvPr>
          <p:cNvSpPr txBox="1">
            <a:spLocks noChangeArrowheads="1"/>
          </p:cNvSpPr>
          <p:nvPr userDrawn="1"/>
        </p:nvSpPr>
        <p:spPr bwMode="auto">
          <a:xfrm>
            <a:off x="465138" y="9656763"/>
            <a:ext cx="156645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600" b="1" dirty="0">
                <a:latin typeface="メイリオ" panose="020B0604030504040204" pitchFamily="50" charset="-128"/>
                <a:ea typeface="メイリオ" panose="020B0604030504040204" pitchFamily="50" charset="-128"/>
              </a:rPr>
              <a:t>©2021</a:t>
            </a:r>
            <a:r>
              <a:rPr lang="ja-JP" altLang="en-US" sz="600" b="1" dirty="0">
                <a:latin typeface="メイリオ" panose="020B0604030504040204" pitchFamily="50" charset="-128"/>
                <a:ea typeface="メイリオ" panose="020B0604030504040204" pitchFamily="50" charset="-128"/>
              </a:rPr>
              <a:t>　公益社団法人 熊本県看護協会</a:t>
            </a:r>
          </a:p>
        </p:txBody>
      </p:sp>
      <p:grpSp>
        <p:nvGrpSpPr>
          <p:cNvPr id="1100" name="Group 76">
            <a:extLst>
              <a:ext uri="{FF2B5EF4-FFF2-40B4-BE49-F238E27FC236}">
                <a16:creationId xmlns:a16="http://schemas.microsoft.com/office/drawing/2014/main" id="{1019D21E-C591-4248-93F8-E88EE58727A7}"/>
              </a:ext>
            </a:extLst>
          </p:cNvPr>
          <p:cNvGrpSpPr>
            <a:grpSpLocks/>
          </p:cNvGrpSpPr>
          <p:nvPr userDrawn="1"/>
        </p:nvGrpSpPr>
        <p:grpSpPr bwMode="auto">
          <a:xfrm rot="16200000">
            <a:off x="1588" y="9559925"/>
            <a:ext cx="341312" cy="344488"/>
            <a:chOff x="119" y="580"/>
            <a:chExt cx="317" cy="317"/>
          </a:xfrm>
        </p:grpSpPr>
        <p:sp>
          <p:nvSpPr>
            <p:cNvPr id="1101" name="Rectangle 77">
              <a:extLst>
                <a:ext uri="{FF2B5EF4-FFF2-40B4-BE49-F238E27FC236}">
                  <a16:creationId xmlns:a16="http://schemas.microsoft.com/office/drawing/2014/main" id="{3AAC29F5-8D67-469D-BF61-768E6DD566ED}"/>
                </a:ext>
              </a:extLst>
            </p:cNvPr>
            <p:cNvSpPr>
              <a:spLocks noChangeArrowheads="1"/>
            </p:cNvSpPr>
            <p:nvPr userDrawn="1"/>
          </p:nvSpPr>
          <p:spPr bwMode="auto">
            <a:xfrm>
              <a:off x="119" y="580"/>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2" name="Rectangle 78">
              <a:extLst>
                <a:ext uri="{FF2B5EF4-FFF2-40B4-BE49-F238E27FC236}">
                  <a16:creationId xmlns:a16="http://schemas.microsoft.com/office/drawing/2014/main" id="{847D0A6A-1542-441C-B3BB-13C7ED07CBBB}"/>
                </a:ext>
              </a:extLst>
            </p:cNvPr>
            <p:cNvSpPr>
              <a:spLocks noChangeArrowheads="1"/>
            </p:cNvSpPr>
            <p:nvPr userDrawn="1"/>
          </p:nvSpPr>
          <p:spPr bwMode="auto">
            <a:xfrm>
              <a:off x="164" y="625"/>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3" name="Rectangle 79">
              <a:extLst>
                <a:ext uri="{FF2B5EF4-FFF2-40B4-BE49-F238E27FC236}">
                  <a16:creationId xmlns:a16="http://schemas.microsoft.com/office/drawing/2014/main" id="{20F93830-65B8-4281-A7B3-70F62F1CC0DF}"/>
                </a:ext>
              </a:extLst>
            </p:cNvPr>
            <p:cNvSpPr>
              <a:spLocks noChangeArrowheads="1"/>
            </p:cNvSpPr>
            <p:nvPr userDrawn="1"/>
          </p:nvSpPr>
          <p:spPr bwMode="auto">
            <a:xfrm>
              <a:off x="210" y="580"/>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4" name="Rectangle 80">
              <a:extLst>
                <a:ext uri="{FF2B5EF4-FFF2-40B4-BE49-F238E27FC236}">
                  <a16:creationId xmlns:a16="http://schemas.microsoft.com/office/drawing/2014/main" id="{9FF48CC7-9BE0-4C57-AE3C-45B1EC3127CD}"/>
                </a:ext>
              </a:extLst>
            </p:cNvPr>
            <p:cNvSpPr>
              <a:spLocks noChangeArrowheads="1"/>
            </p:cNvSpPr>
            <p:nvPr userDrawn="1"/>
          </p:nvSpPr>
          <p:spPr bwMode="auto">
            <a:xfrm>
              <a:off x="255" y="625"/>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5" name="Rectangle 81">
              <a:extLst>
                <a:ext uri="{FF2B5EF4-FFF2-40B4-BE49-F238E27FC236}">
                  <a16:creationId xmlns:a16="http://schemas.microsoft.com/office/drawing/2014/main" id="{95D5EEC7-120E-4774-A74B-5E920D681FB1}"/>
                </a:ext>
              </a:extLst>
            </p:cNvPr>
            <p:cNvSpPr>
              <a:spLocks noChangeArrowheads="1"/>
            </p:cNvSpPr>
            <p:nvPr userDrawn="1"/>
          </p:nvSpPr>
          <p:spPr bwMode="auto">
            <a:xfrm>
              <a:off x="300" y="580"/>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6" name="Rectangle 82">
              <a:extLst>
                <a:ext uri="{FF2B5EF4-FFF2-40B4-BE49-F238E27FC236}">
                  <a16:creationId xmlns:a16="http://schemas.microsoft.com/office/drawing/2014/main" id="{5BD55005-48F2-47F4-A91A-9DF8C738AFF0}"/>
                </a:ext>
              </a:extLst>
            </p:cNvPr>
            <p:cNvSpPr>
              <a:spLocks noChangeArrowheads="1"/>
            </p:cNvSpPr>
            <p:nvPr userDrawn="1"/>
          </p:nvSpPr>
          <p:spPr bwMode="auto">
            <a:xfrm>
              <a:off x="119" y="671"/>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7" name="Rectangle 83">
              <a:extLst>
                <a:ext uri="{FF2B5EF4-FFF2-40B4-BE49-F238E27FC236}">
                  <a16:creationId xmlns:a16="http://schemas.microsoft.com/office/drawing/2014/main" id="{2A063754-3568-458A-AB46-07C34F3C7893}"/>
                </a:ext>
              </a:extLst>
            </p:cNvPr>
            <p:cNvSpPr>
              <a:spLocks noChangeArrowheads="1"/>
            </p:cNvSpPr>
            <p:nvPr userDrawn="1"/>
          </p:nvSpPr>
          <p:spPr bwMode="auto">
            <a:xfrm>
              <a:off x="164" y="716"/>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8" name="Rectangle 84">
              <a:extLst>
                <a:ext uri="{FF2B5EF4-FFF2-40B4-BE49-F238E27FC236}">
                  <a16:creationId xmlns:a16="http://schemas.microsoft.com/office/drawing/2014/main" id="{15C1F7C0-1A0B-4ECC-9F85-1AC427DCB219}"/>
                </a:ext>
              </a:extLst>
            </p:cNvPr>
            <p:cNvSpPr>
              <a:spLocks noChangeArrowheads="1"/>
            </p:cNvSpPr>
            <p:nvPr userDrawn="1"/>
          </p:nvSpPr>
          <p:spPr bwMode="auto">
            <a:xfrm>
              <a:off x="210" y="671"/>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9" name="Rectangle 85">
              <a:extLst>
                <a:ext uri="{FF2B5EF4-FFF2-40B4-BE49-F238E27FC236}">
                  <a16:creationId xmlns:a16="http://schemas.microsoft.com/office/drawing/2014/main" id="{E7B63FAD-E954-421E-9CB1-00E3B2AB2360}"/>
                </a:ext>
              </a:extLst>
            </p:cNvPr>
            <p:cNvSpPr>
              <a:spLocks noChangeArrowheads="1"/>
            </p:cNvSpPr>
            <p:nvPr userDrawn="1"/>
          </p:nvSpPr>
          <p:spPr bwMode="auto">
            <a:xfrm>
              <a:off x="255" y="716"/>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10" name="Rectangle 86">
              <a:extLst>
                <a:ext uri="{FF2B5EF4-FFF2-40B4-BE49-F238E27FC236}">
                  <a16:creationId xmlns:a16="http://schemas.microsoft.com/office/drawing/2014/main" id="{5B35D365-D003-4C65-96A6-84FC765412AE}"/>
                </a:ext>
              </a:extLst>
            </p:cNvPr>
            <p:cNvSpPr>
              <a:spLocks noChangeArrowheads="1"/>
            </p:cNvSpPr>
            <p:nvPr userDrawn="1"/>
          </p:nvSpPr>
          <p:spPr bwMode="auto">
            <a:xfrm>
              <a:off x="300" y="671"/>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11" name="Rectangle 87">
              <a:extLst>
                <a:ext uri="{FF2B5EF4-FFF2-40B4-BE49-F238E27FC236}">
                  <a16:creationId xmlns:a16="http://schemas.microsoft.com/office/drawing/2014/main" id="{9322772E-3405-4A4D-84C5-C84C7328C042}"/>
                </a:ext>
              </a:extLst>
            </p:cNvPr>
            <p:cNvSpPr>
              <a:spLocks noChangeArrowheads="1"/>
            </p:cNvSpPr>
            <p:nvPr userDrawn="1"/>
          </p:nvSpPr>
          <p:spPr bwMode="auto">
            <a:xfrm>
              <a:off x="119" y="761"/>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12" name="Rectangle 88">
              <a:extLst>
                <a:ext uri="{FF2B5EF4-FFF2-40B4-BE49-F238E27FC236}">
                  <a16:creationId xmlns:a16="http://schemas.microsoft.com/office/drawing/2014/main" id="{F625AD14-5A00-4A2C-97A4-E91A3A342D03}"/>
                </a:ext>
              </a:extLst>
            </p:cNvPr>
            <p:cNvSpPr>
              <a:spLocks noChangeArrowheads="1"/>
            </p:cNvSpPr>
            <p:nvPr userDrawn="1"/>
          </p:nvSpPr>
          <p:spPr bwMode="auto">
            <a:xfrm>
              <a:off x="164" y="806"/>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13" name="Rectangle 89">
              <a:extLst>
                <a:ext uri="{FF2B5EF4-FFF2-40B4-BE49-F238E27FC236}">
                  <a16:creationId xmlns:a16="http://schemas.microsoft.com/office/drawing/2014/main" id="{E8CD06FC-7D0F-4714-A0A9-E423F37D10A2}"/>
                </a:ext>
              </a:extLst>
            </p:cNvPr>
            <p:cNvSpPr>
              <a:spLocks noChangeArrowheads="1"/>
            </p:cNvSpPr>
            <p:nvPr userDrawn="1"/>
          </p:nvSpPr>
          <p:spPr bwMode="auto">
            <a:xfrm>
              <a:off x="210" y="761"/>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14" name="Rectangle 90">
              <a:extLst>
                <a:ext uri="{FF2B5EF4-FFF2-40B4-BE49-F238E27FC236}">
                  <a16:creationId xmlns:a16="http://schemas.microsoft.com/office/drawing/2014/main" id="{164F2930-B413-493F-9361-03BE148D20D9}"/>
                </a:ext>
              </a:extLst>
            </p:cNvPr>
            <p:cNvSpPr>
              <a:spLocks noChangeArrowheads="1"/>
            </p:cNvSpPr>
            <p:nvPr userDrawn="1"/>
          </p:nvSpPr>
          <p:spPr bwMode="auto">
            <a:xfrm>
              <a:off x="119" y="852"/>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15" name="Rectangle 91">
              <a:extLst>
                <a:ext uri="{FF2B5EF4-FFF2-40B4-BE49-F238E27FC236}">
                  <a16:creationId xmlns:a16="http://schemas.microsoft.com/office/drawing/2014/main" id="{E4313E3B-B4AC-4FB8-8CAC-7966BDBB30E5}"/>
                </a:ext>
              </a:extLst>
            </p:cNvPr>
            <p:cNvSpPr>
              <a:spLocks noChangeArrowheads="1"/>
            </p:cNvSpPr>
            <p:nvPr userDrawn="1"/>
          </p:nvSpPr>
          <p:spPr bwMode="auto">
            <a:xfrm>
              <a:off x="346" y="625"/>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16" name="Rectangle 92">
              <a:extLst>
                <a:ext uri="{FF2B5EF4-FFF2-40B4-BE49-F238E27FC236}">
                  <a16:creationId xmlns:a16="http://schemas.microsoft.com/office/drawing/2014/main" id="{949A4772-00DF-46E3-8B14-82CDF933D0D2}"/>
                </a:ext>
              </a:extLst>
            </p:cNvPr>
            <p:cNvSpPr>
              <a:spLocks noChangeArrowheads="1"/>
            </p:cNvSpPr>
            <p:nvPr userDrawn="1"/>
          </p:nvSpPr>
          <p:spPr bwMode="auto">
            <a:xfrm>
              <a:off x="391" y="580"/>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17" name="Rectangle 93">
              <a:extLst>
                <a:ext uri="{FF2B5EF4-FFF2-40B4-BE49-F238E27FC236}">
                  <a16:creationId xmlns:a16="http://schemas.microsoft.com/office/drawing/2014/main" id="{8D3EEB66-85A2-40C8-89A4-7B85C3ABA8CE}"/>
                </a:ext>
              </a:extLst>
            </p:cNvPr>
            <p:cNvSpPr>
              <a:spLocks noChangeArrowheads="1"/>
            </p:cNvSpPr>
            <p:nvPr userDrawn="1"/>
          </p:nvSpPr>
          <p:spPr bwMode="auto">
            <a:xfrm>
              <a:off x="346" y="716"/>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18" name="Rectangle 94">
              <a:extLst>
                <a:ext uri="{FF2B5EF4-FFF2-40B4-BE49-F238E27FC236}">
                  <a16:creationId xmlns:a16="http://schemas.microsoft.com/office/drawing/2014/main" id="{4D2F25E4-4E10-4FF0-BBC5-D6465A6C1662}"/>
                </a:ext>
              </a:extLst>
            </p:cNvPr>
            <p:cNvSpPr>
              <a:spLocks noChangeArrowheads="1"/>
            </p:cNvSpPr>
            <p:nvPr userDrawn="1"/>
          </p:nvSpPr>
          <p:spPr bwMode="auto">
            <a:xfrm>
              <a:off x="255" y="807"/>
              <a:ext cx="45" cy="4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pic>
        <p:nvPicPr>
          <p:cNvPr id="28" name="Picture 2" descr="Logo">
            <a:extLst>
              <a:ext uri="{FF2B5EF4-FFF2-40B4-BE49-F238E27FC236}">
                <a16:creationId xmlns:a16="http://schemas.microsoft.com/office/drawing/2014/main" id="{44A5C39B-D96A-4FD9-B14D-9A8B4D91F070}"/>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687132" y="70045"/>
            <a:ext cx="940821" cy="1672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Lst>
  <p:hf hdr="0" ftr="0" dt="0"/>
  <p:txStyles>
    <p:titleStyle>
      <a:lvl1pPr algn="l" rtl="0" fontAlgn="base">
        <a:spcBef>
          <a:spcPct val="0"/>
        </a:spcBef>
        <a:spcAft>
          <a:spcPct val="0"/>
        </a:spcAft>
        <a:defRPr kumimoji="1" b="1" kern="1200">
          <a:solidFill>
            <a:schemeClr val="bg1"/>
          </a:solidFill>
          <a:latin typeface="+mj-lt"/>
          <a:ea typeface="+mj-ea"/>
          <a:cs typeface="+mj-cs"/>
        </a:defRPr>
      </a:lvl1pPr>
      <a:lvl2pPr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2pPr>
      <a:lvl3pPr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3pPr>
      <a:lvl4pPr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4pPr>
      <a:lvl5pPr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5pPr>
      <a:lvl6pPr marL="457200"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6pPr>
      <a:lvl7pPr marL="914400"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7pPr>
      <a:lvl8pPr marL="1371600"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8pPr>
      <a:lvl9pPr marL="1828800"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9pPr>
    </p:titleStyle>
    <p:bodyStyle>
      <a:lvl1pPr algn="l" rtl="0" fontAlgn="base">
        <a:spcBef>
          <a:spcPct val="50000"/>
        </a:spcBef>
        <a:spcAft>
          <a:spcPct val="0"/>
        </a:spcAft>
        <a:defRPr kumimoji="1" sz="1400" b="1" kern="1200">
          <a:solidFill>
            <a:schemeClr val="tx1"/>
          </a:solidFill>
          <a:latin typeface="+mn-lt"/>
          <a:ea typeface="+mn-ea"/>
          <a:cs typeface="+mn-cs"/>
        </a:defRPr>
      </a:lvl1pPr>
      <a:lvl2pPr marL="179388" algn="l" rtl="0" fontAlgn="base">
        <a:spcBef>
          <a:spcPct val="100000"/>
        </a:spcBef>
        <a:spcAft>
          <a:spcPct val="0"/>
        </a:spcAft>
        <a:buFont typeface="Wingdings" panose="05000000000000000000" pitchFamily="2" charset="2"/>
        <a:defRPr kumimoji="1" sz="1000" kern="1200">
          <a:solidFill>
            <a:schemeClr val="tx1"/>
          </a:solidFill>
          <a:latin typeface="+mn-lt"/>
          <a:ea typeface="+mn-ea"/>
          <a:cs typeface="+mn-cs"/>
        </a:defRPr>
      </a:lvl2pPr>
      <a:lvl3pPr marL="358775" algn="l" rtl="0" fontAlgn="base">
        <a:spcBef>
          <a:spcPct val="100000"/>
        </a:spcBef>
        <a:spcAft>
          <a:spcPct val="0"/>
        </a:spcAft>
        <a:defRPr kumimoji="1" sz="800" kern="1200">
          <a:solidFill>
            <a:schemeClr val="tx1"/>
          </a:solidFill>
          <a:latin typeface="+mn-lt"/>
          <a:ea typeface="+mn-ea"/>
          <a:cs typeface="+mn-cs"/>
        </a:defRPr>
      </a:lvl3pPr>
      <a:lvl4pPr marL="538163" algn="l" rtl="0" fontAlgn="base">
        <a:spcBef>
          <a:spcPct val="50000"/>
        </a:spcBef>
        <a:spcAft>
          <a:spcPct val="0"/>
        </a:spcAft>
        <a:defRPr kumimoji="1" sz="1000" kern="1200">
          <a:solidFill>
            <a:schemeClr val="tx1"/>
          </a:solidFill>
          <a:latin typeface="+mn-lt"/>
          <a:ea typeface="+mn-ea"/>
          <a:cs typeface="+mn-cs"/>
        </a:defRPr>
      </a:lvl4pPr>
      <a:lvl5pPr marL="717550" algn="l" rtl="0" fontAlgn="base">
        <a:spcBef>
          <a:spcPct val="50000"/>
        </a:spcBef>
        <a:spcAft>
          <a:spcPct val="0"/>
        </a:spcAft>
        <a:defRPr kumimoji="1"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kna.manaabl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kna.manaable.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49C1B086-9D26-4364-9EF0-C99873A2FAF8}"/>
              </a:ext>
            </a:extLst>
          </p:cNvPr>
          <p:cNvSpPr txBox="1">
            <a:spLocks noChangeArrowheads="1"/>
          </p:cNvSpPr>
          <p:nvPr/>
        </p:nvSpPr>
        <p:spPr bwMode="auto">
          <a:xfrm>
            <a:off x="908050" y="4933234"/>
            <a:ext cx="50419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2000" b="1" kern="1200">
                <a:solidFill>
                  <a:schemeClr val="bg1"/>
                </a:solidFill>
                <a:latin typeface="+mj-lt"/>
                <a:ea typeface="+mj-ea"/>
                <a:cs typeface="+mj-cs"/>
              </a:defRPr>
            </a:lvl1pPr>
            <a:lvl2pPr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2pPr>
            <a:lvl3pPr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3pPr>
            <a:lvl4pPr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4pPr>
            <a:lvl5pPr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5pPr>
            <a:lvl6pPr marL="457200"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6pPr>
            <a:lvl7pPr marL="914400"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7pPr>
            <a:lvl8pPr marL="1371600"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8pPr>
            <a:lvl9pPr marL="1828800" algn="l" rtl="0" fontAlgn="base">
              <a:spcBef>
                <a:spcPct val="0"/>
              </a:spcBef>
              <a:spcAft>
                <a:spcPct val="0"/>
              </a:spcAft>
              <a:defRPr kumimoji="1" b="1">
                <a:solidFill>
                  <a:schemeClr val="bg1"/>
                </a:solidFill>
                <a:latin typeface="メイリオ" panose="020B0604030504040204" pitchFamily="50" charset="-128"/>
                <a:ea typeface="メイリオ" panose="020B0604030504040204" pitchFamily="50" charset="-128"/>
              </a:defRPr>
            </a:lvl9pPr>
          </a:lstStyle>
          <a:p>
            <a:r>
              <a:rPr lang="en-US" altLang="ja-JP" sz="1400" dirty="0"/>
              <a:t>0.6</a:t>
            </a:r>
            <a:r>
              <a:rPr lang="ja-JP" altLang="en-US" sz="1400" dirty="0"/>
              <a:t>版</a:t>
            </a:r>
          </a:p>
        </p:txBody>
      </p:sp>
      <p:pic>
        <p:nvPicPr>
          <p:cNvPr id="4" name="Picture 2" descr="Logo">
            <a:extLst>
              <a:ext uri="{FF2B5EF4-FFF2-40B4-BE49-F238E27FC236}">
                <a16:creationId xmlns:a16="http://schemas.microsoft.com/office/drawing/2014/main" id="{ACACC932-CE59-4EAC-A232-A66ABF61B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707" y="4062564"/>
            <a:ext cx="2944585" cy="5234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p:txBody>
          <a:bodyPr/>
          <a:lstStyle/>
          <a:p>
            <a:r>
              <a:rPr lang="en-US" altLang="ja-JP" dirty="0"/>
              <a:t>1.</a:t>
            </a:r>
            <a:r>
              <a:rPr lang="ja-JP" altLang="en-US" dirty="0"/>
              <a:t> マナブル新規登録方法</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63350"/>
            <a:ext cx="5903913" cy="8424862"/>
          </a:xfrm>
        </p:spPr>
        <p:txBody>
          <a:bodyPr/>
          <a:lstStyle/>
          <a:p>
            <a:pPr>
              <a:spcBef>
                <a:spcPts val="0"/>
              </a:spcBef>
            </a:pPr>
            <a:r>
              <a:rPr lang="ja-JP" altLang="en-US" dirty="0"/>
              <a:t>④本登録情報を入力する</a:t>
            </a:r>
            <a:endParaRPr lang="en-US" altLang="ja-JP" dirty="0"/>
          </a:p>
          <a:p>
            <a:pPr lvl="1">
              <a:spcBef>
                <a:spcPts val="0"/>
              </a:spcBef>
            </a:pPr>
            <a:endParaRPr lang="en-US" altLang="ja-JP" dirty="0"/>
          </a:p>
          <a:p>
            <a:pPr lvl="1">
              <a:spcBef>
                <a:spcPts val="0"/>
              </a:spcBef>
            </a:pPr>
            <a:r>
              <a:rPr lang="ja-JP" altLang="en-US"/>
              <a:t>メール</a:t>
            </a:r>
            <a:r>
              <a:rPr lang="ja-JP" altLang="en-US" dirty="0"/>
              <a:t>に記載のリンクをクリックすると、本登録情報を入力する画面へ</a:t>
            </a:r>
            <a:r>
              <a:rPr lang="ja-JP" altLang="en-US"/>
              <a:t>移ります。</a:t>
            </a:r>
            <a:br>
              <a:rPr lang="en-US" altLang="ja-JP" dirty="0"/>
            </a:br>
            <a:endParaRPr lang="en-US" altLang="ja-JP" dirty="0"/>
          </a:p>
          <a:p>
            <a:pPr lvl="1">
              <a:spcBef>
                <a:spcPts val="0"/>
              </a:spcBef>
            </a:pPr>
            <a:r>
              <a:rPr lang="ja-JP" altLang="en-US"/>
              <a:t>必要</a:t>
            </a:r>
            <a:r>
              <a:rPr lang="ja-JP" altLang="en-US" dirty="0"/>
              <a:t>な情報をご入力ください。</a:t>
            </a:r>
            <a:br>
              <a:rPr lang="en-US" altLang="ja-JP" dirty="0"/>
            </a:br>
            <a:endParaRPr lang="en-US" altLang="ja-JP" dirty="0"/>
          </a:p>
          <a:p>
            <a:pPr lvl="1">
              <a:spcBef>
                <a:spcPts val="0"/>
              </a:spcBef>
            </a:pPr>
            <a:r>
              <a:rPr lang="ja-JP" altLang="en-US"/>
              <a:t>入力</a:t>
            </a:r>
            <a:r>
              <a:rPr lang="ja-JP" altLang="en-US" dirty="0"/>
              <a:t>ができましたら、「確認画面へ」をクリックしてください。</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lvl="1"/>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10</a:t>
            </a:fld>
            <a:endParaRPr lang="en-US" altLang="ja-JP"/>
          </a:p>
        </p:txBody>
      </p:sp>
      <p:sp>
        <p:nvSpPr>
          <p:cNvPr id="9" name="楕円 8">
            <a:extLst>
              <a:ext uri="{FF2B5EF4-FFF2-40B4-BE49-F238E27FC236}">
                <a16:creationId xmlns:a16="http://schemas.microsoft.com/office/drawing/2014/main" id="{61FA96C2-675B-4E38-9B19-02A2452AF1B2}"/>
              </a:ext>
            </a:extLst>
          </p:cNvPr>
          <p:cNvSpPr/>
          <p:nvPr/>
        </p:nvSpPr>
        <p:spPr>
          <a:xfrm>
            <a:off x="2714752" y="3665073"/>
            <a:ext cx="91440" cy="128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8A207387-DC7C-4C2F-812C-7B4B79AF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75" y="2245850"/>
            <a:ext cx="5255861" cy="6463543"/>
          </a:xfrm>
          <a:prstGeom prst="rect">
            <a:avLst/>
          </a:prstGeom>
        </p:spPr>
      </p:pic>
      <p:sp>
        <p:nvSpPr>
          <p:cNvPr id="10" name="正方形/長方形 9">
            <a:extLst>
              <a:ext uri="{FF2B5EF4-FFF2-40B4-BE49-F238E27FC236}">
                <a16:creationId xmlns:a16="http://schemas.microsoft.com/office/drawing/2014/main" id="{D37138C7-F8AA-4D11-91F9-0C7F54D7A471}"/>
              </a:ext>
            </a:extLst>
          </p:cNvPr>
          <p:cNvSpPr/>
          <p:nvPr/>
        </p:nvSpPr>
        <p:spPr>
          <a:xfrm>
            <a:off x="3948921" y="7717934"/>
            <a:ext cx="1433304" cy="2662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2">
            <a:extLst>
              <a:ext uri="{FF2B5EF4-FFF2-40B4-BE49-F238E27FC236}">
                <a16:creationId xmlns:a16="http://schemas.microsoft.com/office/drawing/2014/main" id="{E7B7B17B-293B-4C43-B28D-1CFE9DDB22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172" r="85704" b="32839"/>
          <a:stretch/>
        </p:blipFill>
        <p:spPr bwMode="auto">
          <a:xfrm>
            <a:off x="847277" y="3488714"/>
            <a:ext cx="639879" cy="35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2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p:txBody>
          <a:bodyPr/>
          <a:lstStyle/>
          <a:p>
            <a:r>
              <a:rPr lang="en-US" altLang="ja-JP" dirty="0"/>
              <a:t>1.</a:t>
            </a:r>
            <a:r>
              <a:rPr lang="ja-JP" altLang="en-US" dirty="0"/>
              <a:t> マナブル新規登録方法</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05676"/>
            <a:ext cx="5903913" cy="8587947"/>
          </a:xfrm>
        </p:spPr>
        <p:txBody>
          <a:bodyPr/>
          <a:lstStyle/>
          <a:p>
            <a:r>
              <a:rPr lang="ja-JP" altLang="en-US" dirty="0"/>
              <a:t>⑤確認画面で入力内容を確認する</a:t>
            </a:r>
            <a:endParaRPr lang="en-US" altLang="ja-JP" dirty="0"/>
          </a:p>
          <a:p>
            <a:pPr lvl="1"/>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lvl="1"/>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br>
              <a:rPr lang="en-US" altLang="ja-JP" dirty="0"/>
            </a:br>
            <a:endParaRPr lang="en-US" altLang="ja-JP" dirty="0"/>
          </a:p>
          <a:p>
            <a:r>
              <a:rPr lang="ja-JP" altLang="en-US" dirty="0"/>
              <a:t>⑤登録完了</a:t>
            </a:r>
            <a:br>
              <a:rPr lang="en-US" altLang="ja-JP" dirty="0"/>
            </a:br>
            <a:r>
              <a:rPr lang="ja-JP" altLang="en-US" dirty="0"/>
              <a:t>　</a:t>
            </a:r>
            <a:r>
              <a:rPr lang="ja-JP" altLang="en-US" sz="1000" b="0" dirty="0">
                <a:solidFill>
                  <a:srgbClr val="000000"/>
                </a:solidFill>
                <a:latin typeface="メイリオ"/>
                <a:ea typeface="メイリオ"/>
              </a:rPr>
              <a:t>下記画面が表示されましたら、マナブルの新規登録は完了です。</a:t>
            </a:r>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br>
              <a:rPr lang="en-US" altLang="ja-JP" sz="1000" b="0" dirty="0">
                <a:solidFill>
                  <a:srgbClr val="000000"/>
                </a:solidFill>
                <a:latin typeface="メイリオ"/>
                <a:ea typeface="メイリオ"/>
              </a:rPr>
            </a:br>
            <a:r>
              <a:rPr lang="en-US" altLang="ja-JP" sz="1000" dirty="0"/>
              <a:t>※</a:t>
            </a:r>
            <a:r>
              <a:rPr lang="ja-JP" altLang="en-US" sz="1000" dirty="0"/>
              <a:t>これでマナブルの新規登録は完了です。おつかれさまでした。</a:t>
            </a:r>
            <a:br>
              <a:rPr lang="en-US" altLang="ja-JP" sz="1000" dirty="0"/>
            </a:br>
            <a:r>
              <a:rPr lang="ja-JP" altLang="en-US" sz="1000" dirty="0"/>
              <a:t>　このまま研修を申し込みたい方は、</a:t>
            </a:r>
            <a:r>
              <a:rPr lang="en-US" altLang="ja-JP" sz="1000" dirty="0"/>
              <a:t>p.12</a:t>
            </a:r>
            <a:r>
              <a:rPr lang="ja-JP" altLang="en-US" sz="1000" dirty="0"/>
              <a:t>「</a:t>
            </a:r>
            <a:r>
              <a:rPr lang="ja-JP" altLang="en-US" sz="1100" dirty="0"/>
              <a:t>申込む研修の検索</a:t>
            </a:r>
            <a:r>
              <a:rPr lang="ja-JP" altLang="en-US" sz="1000" dirty="0"/>
              <a:t>」をご確認ください。</a:t>
            </a:r>
            <a:endParaRPr lang="en-US" altLang="ja-JP" sz="1000" b="0" dirty="0">
              <a:solidFill>
                <a:srgbClr val="000000"/>
              </a:solidFill>
              <a:latin typeface="メイリオ"/>
              <a:ea typeface="メイリオ"/>
            </a:endParaRPr>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11</a:t>
            </a:fld>
            <a:endParaRPr lang="en-US" altLang="ja-JP"/>
          </a:p>
        </p:txBody>
      </p:sp>
      <p:sp>
        <p:nvSpPr>
          <p:cNvPr id="9" name="楕円 8">
            <a:extLst>
              <a:ext uri="{FF2B5EF4-FFF2-40B4-BE49-F238E27FC236}">
                <a16:creationId xmlns:a16="http://schemas.microsoft.com/office/drawing/2014/main" id="{61FA96C2-675B-4E38-9B19-02A2452AF1B2}"/>
              </a:ext>
            </a:extLst>
          </p:cNvPr>
          <p:cNvSpPr/>
          <p:nvPr/>
        </p:nvSpPr>
        <p:spPr>
          <a:xfrm>
            <a:off x="2714752" y="3702426"/>
            <a:ext cx="91440" cy="128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B27993CC-F9BB-4D4E-80DB-83E21932086D}"/>
              </a:ext>
            </a:extLst>
          </p:cNvPr>
          <p:cNvPicPr>
            <a:picLocks noChangeAspect="1"/>
          </p:cNvPicPr>
          <p:nvPr/>
        </p:nvPicPr>
        <p:blipFill rotWithShape="1">
          <a:blip r:embed="rId2">
            <a:extLst>
              <a:ext uri="{28A0092B-C50C-407E-A947-70E740481C1C}">
                <a14:useLocalDpi xmlns:a14="http://schemas.microsoft.com/office/drawing/2010/main" val="0"/>
              </a:ext>
            </a:extLst>
          </a:blip>
          <a:srcRect b="57511"/>
          <a:stretch/>
        </p:blipFill>
        <p:spPr>
          <a:xfrm>
            <a:off x="599963" y="7086592"/>
            <a:ext cx="5660400" cy="1721571"/>
          </a:xfrm>
          <a:prstGeom prst="rect">
            <a:avLst/>
          </a:prstGeom>
        </p:spPr>
      </p:pic>
      <p:pic>
        <p:nvPicPr>
          <p:cNvPr id="8" name="図 7">
            <a:extLst>
              <a:ext uri="{FF2B5EF4-FFF2-40B4-BE49-F238E27FC236}">
                <a16:creationId xmlns:a16="http://schemas.microsoft.com/office/drawing/2014/main" id="{9AF73BD9-F8B2-4FA3-ACEE-33C3DCA65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06" y="1244304"/>
            <a:ext cx="5660400" cy="5145818"/>
          </a:xfrm>
          <a:prstGeom prst="rect">
            <a:avLst/>
          </a:prstGeom>
        </p:spPr>
      </p:pic>
      <p:sp>
        <p:nvSpPr>
          <p:cNvPr id="11" name="正方形/長方形 10">
            <a:extLst>
              <a:ext uri="{FF2B5EF4-FFF2-40B4-BE49-F238E27FC236}">
                <a16:creationId xmlns:a16="http://schemas.microsoft.com/office/drawing/2014/main" id="{9D505872-7364-4FEB-A6CC-7CF33501B6FD}"/>
              </a:ext>
            </a:extLst>
          </p:cNvPr>
          <p:cNvSpPr/>
          <p:nvPr/>
        </p:nvSpPr>
        <p:spPr>
          <a:xfrm>
            <a:off x="4041522" y="5311017"/>
            <a:ext cx="1433304" cy="2662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a:extLst>
              <a:ext uri="{FF2B5EF4-FFF2-40B4-BE49-F238E27FC236}">
                <a16:creationId xmlns:a16="http://schemas.microsoft.com/office/drawing/2014/main" id="{2B96376B-DC51-4901-9479-3EADB89B61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172" r="85704" b="32839"/>
          <a:stretch/>
        </p:blipFill>
        <p:spPr bwMode="auto">
          <a:xfrm>
            <a:off x="651334" y="2582427"/>
            <a:ext cx="639879" cy="3527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AAFCF79A-079C-49A2-9987-7F0F1D3E8A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172" r="85704" b="32839"/>
          <a:stretch/>
        </p:blipFill>
        <p:spPr bwMode="auto">
          <a:xfrm>
            <a:off x="651334" y="8423220"/>
            <a:ext cx="639879" cy="35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2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3B337C0B-4F58-482E-AAF4-5AAFEE462C13}"/>
              </a:ext>
            </a:extLst>
          </p:cNvPr>
          <p:cNvGrpSpPr/>
          <p:nvPr/>
        </p:nvGrpSpPr>
        <p:grpSpPr>
          <a:xfrm>
            <a:off x="639350" y="7000178"/>
            <a:ext cx="5579299" cy="1979880"/>
            <a:chOff x="639350" y="7000178"/>
            <a:chExt cx="5579299" cy="1979880"/>
          </a:xfrm>
        </p:grpSpPr>
        <p:pic>
          <p:nvPicPr>
            <p:cNvPr id="19" name="図 18">
              <a:extLst>
                <a:ext uri="{FF2B5EF4-FFF2-40B4-BE49-F238E27FC236}">
                  <a16:creationId xmlns:a16="http://schemas.microsoft.com/office/drawing/2014/main" id="{1BCB3241-6F83-4840-A769-786612F57426}"/>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639350" y="7000178"/>
              <a:ext cx="5579299" cy="1979880"/>
            </a:xfrm>
            <a:prstGeom prst="rect">
              <a:avLst/>
            </a:prstGeom>
          </p:spPr>
        </p:pic>
        <p:pic>
          <p:nvPicPr>
            <p:cNvPr id="20" name="Picture 6">
              <a:extLst>
                <a:ext uri="{FF2B5EF4-FFF2-40B4-BE49-F238E27FC236}">
                  <a16:creationId xmlns:a16="http://schemas.microsoft.com/office/drawing/2014/main" id="{E621B21C-BE33-441E-B572-A77ED685C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50" y="7000178"/>
              <a:ext cx="801008" cy="1781754"/>
            </a:xfrm>
            <a:prstGeom prst="rect">
              <a:avLst/>
            </a:prstGeom>
            <a:noFill/>
            <a:extLst>
              <a:ext uri="{909E8E84-426E-40DD-AFC4-6F175D3DCCD1}">
                <a14:hiddenFill xmlns:a14="http://schemas.microsoft.com/office/drawing/2010/main">
                  <a:solidFill>
                    <a:srgbClr val="FFFFFF"/>
                  </a:solidFill>
                </a14:hiddenFill>
              </a:ext>
            </a:extLst>
          </p:spPr>
        </p:pic>
      </p:grpSp>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p:txBody>
          <a:bodyPr/>
          <a:lstStyle/>
          <a:p>
            <a:r>
              <a:rPr lang="en-US" altLang="ja-JP" dirty="0"/>
              <a:t>2. </a:t>
            </a:r>
            <a:r>
              <a:rPr lang="ja-JP" altLang="en-US" sz="1800" dirty="0"/>
              <a:t>申込む研修の検索　　　　　　　　　　　　　　　</a:t>
            </a:r>
            <a:endParaRPr lang="ja-JP" altLang="en-US" dirty="0"/>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p:txBody>
          <a:bodyPr/>
          <a:lstStyle/>
          <a:p>
            <a:r>
              <a:rPr lang="ja-JP" altLang="en-US" dirty="0"/>
              <a:t>①熊本県看護協会 マナブルページにアクセスする</a:t>
            </a:r>
            <a:endParaRPr lang="en-US" altLang="ja-JP" dirty="0"/>
          </a:p>
          <a:p>
            <a:pPr lvl="1"/>
            <a:r>
              <a:rPr lang="ja-JP" altLang="en-US" dirty="0"/>
              <a:t>下記</a:t>
            </a:r>
            <a:r>
              <a:rPr lang="en-US" altLang="ja-JP" dirty="0"/>
              <a:t>a, b, c</a:t>
            </a:r>
            <a:r>
              <a:rPr lang="ja-JP" altLang="en-US" dirty="0"/>
              <a:t>のいずれかの方法でアクセスしてください。</a:t>
            </a:r>
            <a:endParaRPr lang="en-US" altLang="ja-JP" dirty="0"/>
          </a:p>
          <a:p>
            <a:pPr lvl="1"/>
            <a:r>
              <a:rPr lang="en-US" altLang="ja-JP" dirty="0"/>
              <a:t>a)</a:t>
            </a:r>
            <a:r>
              <a:rPr lang="ja-JP" altLang="en-US" dirty="0"/>
              <a:t>　熊本県看護協会ホームページの「マナブル」バナーをクリック</a:t>
            </a:r>
            <a:endParaRPr lang="en-US" altLang="ja-JP" dirty="0"/>
          </a:p>
          <a:p>
            <a:pPr lvl="1"/>
            <a:r>
              <a:rPr lang="en-US" altLang="ja-JP" dirty="0"/>
              <a:t>b)</a:t>
            </a:r>
            <a:r>
              <a:rPr lang="ja-JP" altLang="en-US" dirty="0"/>
              <a:t>　右記</a:t>
            </a:r>
            <a:r>
              <a:rPr lang="en-US" altLang="ja-JP" dirty="0"/>
              <a:t>URL</a:t>
            </a:r>
            <a:r>
              <a:rPr lang="ja-JP" altLang="en-US" dirty="0"/>
              <a:t>を検索　</a:t>
            </a:r>
            <a:r>
              <a:rPr lang="en-US" altLang="ja-JP" dirty="0">
                <a:hlinkClick r:id="rId4"/>
              </a:rPr>
              <a:t>https://kna.manaable.com/</a:t>
            </a:r>
            <a:endParaRPr lang="en-US" altLang="ja-JP" dirty="0"/>
          </a:p>
          <a:p>
            <a:pPr lvl="1"/>
            <a:r>
              <a:rPr lang="en-US" altLang="ja-JP" dirty="0"/>
              <a:t>c)</a:t>
            </a:r>
            <a:r>
              <a:rPr lang="ja-JP" altLang="en-US" dirty="0"/>
              <a:t>　</a:t>
            </a:r>
            <a:r>
              <a:rPr lang="en-US" altLang="ja-JP" dirty="0"/>
              <a:t>QR</a:t>
            </a:r>
            <a:r>
              <a:rPr lang="ja-JP" altLang="en-US" dirty="0"/>
              <a:t>コードを読み取り、「マナブル（研修申込サイト）」へアクセス</a:t>
            </a:r>
            <a:br>
              <a:rPr lang="en-US" altLang="ja-JP" dirty="0"/>
            </a:br>
            <a:endParaRPr lang="en-US" altLang="ja-JP" dirty="0"/>
          </a:p>
          <a:p>
            <a:r>
              <a:rPr lang="ja-JP" altLang="en-US" dirty="0"/>
              <a:t>②マナブルにログインする</a:t>
            </a:r>
            <a:endParaRPr lang="en-US" altLang="ja-JP" dirty="0"/>
          </a:p>
          <a:p>
            <a:pPr lvl="1"/>
            <a:r>
              <a:rPr lang="ja-JP" altLang="en-US" dirty="0"/>
              <a:t>アクセス後、研修一覧が表示されますので、「ログイン」ボタンをクリックしてください。</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r>
              <a:rPr lang="ja-JP" altLang="en-US" dirty="0"/>
              <a:t>マナブルにご登録いただいた「メールアドレス」と「パスワード」の入力をお願いします。</a:t>
            </a:r>
            <a:br>
              <a:rPr lang="en-US" altLang="ja-JP" dirty="0"/>
            </a:br>
            <a:r>
              <a:rPr lang="ja-JP" altLang="en-US" dirty="0"/>
              <a:t>入力できましたら、「ログイン」をクリックしてください。</a:t>
            </a:r>
            <a:br>
              <a:rPr lang="en-US" altLang="ja-JP" dirty="0"/>
            </a:br>
            <a:br>
              <a:rPr lang="en-US" altLang="ja-JP" dirty="0"/>
            </a:br>
            <a:r>
              <a:rPr kumimoji="1" lang="en-US" altLang="ja-JP" sz="1000" b="1"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000" b="1" i="0" u="none" strike="noStrike" kern="1200" cap="none" spc="0" normalizeH="0" baseline="0" noProof="0" dirty="0">
                <a:ln>
                  <a:noFill/>
                </a:ln>
                <a:solidFill>
                  <a:srgbClr val="000000"/>
                </a:solidFill>
                <a:effectLst/>
                <a:uLnTx/>
                <a:uFillTx/>
                <a:latin typeface="メイリオ"/>
                <a:ea typeface="メイリオ"/>
                <a:cs typeface="+mn-cs"/>
              </a:rPr>
              <a:t>パスワードを忘れた方は、</a:t>
            </a:r>
            <a:r>
              <a:rPr kumimoji="1" lang="en-US" altLang="ja-JP" sz="1000" b="1" i="0" u="none" strike="noStrike" kern="1200" cap="none" spc="0" normalizeH="0" baseline="0" noProof="0" dirty="0">
                <a:ln>
                  <a:noFill/>
                </a:ln>
                <a:solidFill>
                  <a:srgbClr val="000000"/>
                </a:solidFill>
                <a:effectLst/>
                <a:uLnTx/>
                <a:uFillTx/>
                <a:latin typeface="メイリオ"/>
                <a:ea typeface="メイリオ"/>
                <a:cs typeface="+mn-cs"/>
              </a:rPr>
              <a:t>p.</a:t>
            </a:r>
            <a:r>
              <a:rPr lang="en-US" altLang="ja-JP" b="1" dirty="0">
                <a:solidFill>
                  <a:srgbClr val="000000"/>
                </a:solidFill>
                <a:latin typeface="メイリオ"/>
                <a:ea typeface="メイリオ"/>
              </a:rPr>
              <a:t>38</a:t>
            </a:r>
            <a:r>
              <a:rPr kumimoji="1" lang="ja-JP" altLang="en-US" sz="1000" b="1" i="0" u="none" strike="noStrike" kern="1200" cap="none" spc="0" normalizeH="0" baseline="0" noProof="0" dirty="0">
                <a:ln>
                  <a:noFill/>
                </a:ln>
                <a:solidFill>
                  <a:srgbClr val="000000"/>
                </a:solidFill>
                <a:effectLst/>
                <a:uLnTx/>
                <a:uFillTx/>
                <a:latin typeface="メイリオ"/>
                <a:ea typeface="メイリオ"/>
                <a:cs typeface="+mn-cs"/>
              </a:rPr>
              <a:t>「</a:t>
            </a:r>
            <a:r>
              <a:rPr lang="ja-JP" altLang="en-US" sz="1100" b="1" dirty="0">
                <a:solidFill>
                  <a:srgbClr val="000000"/>
                </a:solidFill>
                <a:latin typeface="メイリオ"/>
                <a:ea typeface="メイリオ"/>
              </a:rPr>
              <a:t>パスワード変更方法</a:t>
            </a:r>
            <a:r>
              <a:rPr kumimoji="1" lang="ja-JP" altLang="en-US" sz="1000" b="1" i="0" u="none" strike="noStrike" kern="1200" cap="none" spc="0" normalizeH="0" baseline="0" noProof="0" dirty="0">
                <a:ln>
                  <a:noFill/>
                </a:ln>
                <a:solidFill>
                  <a:srgbClr val="000000"/>
                </a:solidFill>
                <a:effectLst/>
                <a:uLnTx/>
                <a:uFillTx/>
                <a:latin typeface="メイリオ"/>
                <a:ea typeface="メイリオ"/>
                <a:cs typeface="+mn-cs"/>
              </a:rPr>
              <a:t>」をご確認ください。</a:t>
            </a:r>
            <a:br>
              <a:rPr kumimoji="1" lang="en-US" altLang="ja-JP" sz="1000" b="1" i="0" u="none" strike="noStrike" kern="1200" cap="none" spc="0" normalizeH="0" baseline="0" noProof="0" dirty="0">
                <a:ln>
                  <a:noFill/>
                </a:ln>
                <a:solidFill>
                  <a:srgbClr val="000000"/>
                </a:solidFill>
                <a:effectLst/>
                <a:uLnTx/>
                <a:uFillTx/>
                <a:latin typeface="メイリオ"/>
                <a:ea typeface="メイリオ"/>
                <a:cs typeface="+mn-cs"/>
              </a:rPr>
            </a:br>
            <a:r>
              <a:rPr kumimoji="1" lang="ja-JP" altLang="en-US" sz="1000" b="1" i="0" u="none" strike="noStrike" kern="1200" cap="none" spc="0" normalizeH="0" baseline="0" noProof="0" dirty="0">
                <a:ln>
                  <a:noFill/>
                </a:ln>
                <a:solidFill>
                  <a:srgbClr val="000000"/>
                </a:solidFill>
                <a:effectLst/>
                <a:uLnTx/>
                <a:uFillTx/>
                <a:latin typeface="メイリオ"/>
                <a:ea typeface="メイリオ"/>
                <a:cs typeface="+mn-cs"/>
              </a:rPr>
              <a:t>　メールアドレスを忘れた方は、</a:t>
            </a:r>
            <a:r>
              <a:rPr kumimoji="1" lang="en-US" altLang="ja-JP" sz="1000" b="1" i="0" u="none" strike="noStrike" kern="1200" cap="none" spc="0" normalizeH="0" baseline="0" noProof="0" dirty="0">
                <a:ln>
                  <a:noFill/>
                </a:ln>
                <a:solidFill>
                  <a:srgbClr val="000000"/>
                </a:solidFill>
                <a:effectLst/>
                <a:uLnTx/>
                <a:uFillTx/>
                <a:latin typeface="メイリオ"/>
                <a:ea typeface="メイリオ"/>
                <a:cs typeface="+mn-cs"/>
              </a:rPr>
              <a:t>p.40</a:t>
            </a:r>
            <a:r>
              <a:rPr kumimoji="1" lang="ja-JP" altLang="en-US" sz="1000" b="1"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100" b="1" i="0" u="none" strike="noStrike" kern="1200" cap="none" spc="0" normalizeH="0" baseline="0" noProof="0" dirty="0">
                <a:ln>
                  <a:noFill/>
                </a:ln>
                <a:solidFill>
                  <a:srgbClr val="000000"/>
                </a:solidFill>
                <a:effectLst/>
                <a:uLnTx/>
                <a:uFillTx/>
                <a:latin typeface="メイリオ"/>
                <a:ea typeface="メイリオ"/>
                <a:cs typeface="+mn-cs"/>
              </a:rPr>
              <a:t>メールアドレス</a:t>
            </a:r>
            <a:r>
              <a:rPr lang="ja-JP" altLang="en-US" sz="1100" b="1" dirty="0">
                <a:solidFill>
                  <a:srgbClr val="000000"/>
                </a:solidFill>
                <a:latin typeface="メイリオ"/>
                <a:ea typeface="メイリオ"/>
              </a:rPr>
              <a:t>変更方法</a:t>
            </a:r>
            <a:r>
              <a:rPr kumimoji="1" lang="ja-JP" altLang="en-US" sz="1000" b="1" i="0" u="none" strike="noStrike" kern="1200" cap="none" spc="0" normalizeH="0" baseline="0" noProof="0" dirty="0">
                <a:ln>
                  <a:noFill/>
                </a:ln>
                <a:solidFill>
                  <a:srgbClr val="000000"/>
                </a:solidFill>
                <a:effectLst/>
                <a:uLnTx/>
                <a:uFillTx/>
                <a:latin typeface="メイリオ"/>
                <a:ea typeface="メイリオ"/>
                <a:cs typeface="+mn-cs"/>
              </a:rPr>
              <a:t>」をご確認ください。 </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　</a:t>
            </a:r>
            <a:r>
              <a:rPr kumimoji="1" lang="ja-JP" altLang="en-US" sz="1000" b="1" i="0" u="none" strike="noStrike" kern="1200" cap="none" spc="0" normalizeH="0" baseline="0" noProof="0" dirty="0">
                <a:ln>
                  <a:noFill/>
                </a:ln>
                <a:solidFill>
                  <a:srgbClr val="000000"/>
                </a:solidFill>
                <a:effectLst/>
                <a:uLnTx/>
                <a:uFillTx/>
                <a:latin typeface="メイリオ"/>
                <a:ea typeface="メイリオ"/>
                <a:cs typeface="+mn-cs"/>
              </a:rPr>
              <a:t> </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　</a:t>
            </a:r>
            <a:br>
              <a:rPr lang="en-US" altLang="ja-JP" dirty="0"/>
            </a:br>
            <a:br>
              <a:rPr lang="en-US" altLang="ja-JP" dirty="0"/>
            </a:b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12</a:t>
            </a:fld>
            <a:endParaRPr lang="en-US" altLang="ja-JP"/>
          </a:p>
        </p:txBody>
      </p:sp>
      <p:sp>
        <p:nvSpPr>
          <p:cNvPr id="15" name="正方形/長方形 14">
            <a:extLst>
              <a:ext uri="{FF2B5EF4-FFF2-40B4-BE49-F238E27FC236}">
                <a16:creationId xmlns:a16="http://schemas.microsoft.com/office/drawing/2014/main" id="{BD327B25-6B27-4BFA-8EEE-18106EDF59BE}"/>
              </a:ext>
            </a:extLst>
          </p:cNvPr>
          <p:cNvSpPr/>
          <p:nvPr/>
        </p:nvSpPr>
        <p:spPr>
          <a:xfrm>
            <a:off x="2070435" y="8379673"/>
            <a:ext cx="1115511" cy="3390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a:extLst>
              <a:ext uri="{FF2B5EF4-FFF2-40B4-BE49-F238E27FC236}">
                <a16:creationId xmlns:a16="http://schemas.microsoft.com/office/drawing/2014/main" id="{84EFA360-743C-4A9E-93A7-1AEC5A196D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4907" b="20971"/>
          <a:stretch/>
        </p:blipFill>
        <p:spPr bwMode="auto">
          <a:xfrm>
            <a:off x="777870" y="3270879"/>
            <a:ext cx="5149858" cy="2634622"/>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68416E52-0695-4F60-AD90-A90DE854FB1A}"/>
              </a:ext>
            </a:extLst>
          </p:cNvPr>
          <p:cNvSpPr/>
          <p:nvPr/>
        </p:nvSpPr>
        <p:spPr>
          <a:xfrm>
            <a:off x="799563" y="4987210"/>
            <a:ext cx="972087" cy="5182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63CFF63-5F6C-4E08-972C-4C568E771909}"/>
              </a:ext>
            </a:extLst>
          </p:cNvPr>
          <p:cNvSpPr/>
          <p:nvPr/>
        </p:nvSpPr>
        <p:spPr>
          <a:xfrm>
            <a:off x="1000125" y="3474061"/>
            <a:ext cx="704850" cy="584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2">
            <a:extLst>
              <a:ext uri="{FF2B5EF4-FFF2-40B4-BE49-F238E27FC236}">
                <a16:creationId xmlns:a16="http://schemas.microsoft.com/office/drawing/2014/main" id="{9063A5F6-E0F1-4C10-B0C9-F4E45E7B3A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1172" r="85704" b="32839"/>
          <a:stretch/>
        </p:blipFill>
        <p:spPr bwMode="auto">
          <a:xfrm>
            <a:off x="712671" y="8372840"/>
            <a:ext cx="639879" cy="35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59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AF95620-3AC0-4401-8A54-A94AB5135EF2}"/>
              </a:ext>
            </a:extLst>
          </p:cNvPr>
          <p:cNvSpPr>
            <a:spLocks noGrp="1" noChangeArrowheads="1"/>
          </p:cNvSpPr>
          <p:nvPr>
            <p:ph type="title"/>
          </p:nvPr>
        </p:nvSpPr>
        <p:spPr/>
        <p:txBody>
          <a:bodyPr/>
          <a:lstStyle/>
          <a:p>
            <a:r>
              <a:rPr lang="en-US" altLang="ja-JP" dirty="0"/>
              <a:t>2. </a:t>
            </a:r>
            <a:r>
              <a:rPr lang="ja-JP" altLang="en-US" sz="1800" dirty="0"/>
              <a:t>申込む研修の検索　　　　　　　　　　　　　　　</a:t>
            </a:r>
            <a:endParaRPr lang="ja-JP" altLang="en-US" dirty="0"/>
          </a:p>
        </p:txBody>
      </p:sp>
      <p:sp>
        <p:nvSpPr>
          <p:cNvPr id="19459" name="Rectangle 3">
            <a:extLst>
              <a:ext uri="{FF2B5EF4-FFF2-40B4-BE49-F238E27FC236}">
                <a16:creationId xmlns:a16="http://schemas.microsoft.com/office/drawing/2014/main" id="{EF792F47-1D37-48E3-BE43-1C9E101BA678}"/>
              </a:ext>
            </a:extLst>
          </p:cNvPr>
          <p:cNvSpPr>
            <a:spLocks noGrp="1" noChangeArrowheads="1"/>
          </p:cNvSpPr>
          <p:nvPr>
            <p:ph idx="1"/>
          </p:nvPr>
        </p:nvSpPr>
        <p:spPr>
          <a:xfrm>
            <a:off x="549275" y="901036"/>
            <a:ext cx="5903913" cy="7272808"/>
          </a:xfrm>
        </p:spPr>
        <p:txBody>
          <a:bodyPr/>
          <a:lstStyle/>
          <a:p>
            <a:r>
              <a:rPr lang="ja-JP" altLang="en-US" dirty="0"/>
              <a:t>③研修一覧から受講したい研修を探す</a:t>
            </a:r>
            <a:endParaRPr lang="en-US" altLang="ja-JP" dirty="0"/>
          </a:p>
          <a:p>
            <a:pPr lvl="1"/>
            <a:r>
              <a:rPr lang="ja-JP" altLang="en-US" dirty="0"/>
              <a:t>下記トップページが表示されましたら、マナブルにログイン完了です。</a:t>
            </a:r>
            <a:br>
              <a:rPr lang="en-US" altLang="ja-JP" dirty="0"/>
            </a:b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br>
              <a:rPr lang="en-US" altLang="ja-JP" dirty="0"/>
            </a:br>
            <a:r>
              <a:rPr lang="ja-JP" altLang="en-US"/>
              <a:t>サイドメニューの「申込管理」より「研修を探す」を選択してください。</a:t>
            </a:r>
            <a:endParaRPr lang="en-US" altLang="ja-JP" dirty="0"/>
          </a:p>
          <a:p>
            <a:pPr lvl="1"/>
            <a:r>
              <a:rPr lang="ja-JP" altLang="en-US"/>
              <a:t>下記</a:t>
            </a:r>
            <a:r>
              <a:rPr lang="ja-JP" altLang="en-US" dirty="0"/>
              <a:t>のような研修一覧画面が表示されます。</a:t>
            </a:r>
            <a:br>
              <a:rPr lang="en-US" altLang="ja-JP" dirty="0"/>
            </a:br>
            <a:r>
              <a:rPr lang="ja-JP" altLang="en-US" dirty="0"/>
              <a:t>受付状況が「受付中」の研修は、申込可能です。</a:t>
            </a:r>
            <a:br>
              <a:rPr lang="en-US" altLang="ja-JP" dirty="0"/>
            </a:br>
            <a:br>
              <a:rPr lang="en-US" altLang="ja-JP" dirty="0"/>
            </a:br>
            <a:r>
              <a:rPr lang="en-US" altLang="ja-JP" sz="800" b="1" dirty="0">
                <a:latin typeface="+mn-ea"/>
              </a:rPr>
              <a:t>※</a:t>
            </a:r>
            <a:r>
              <a:rPr lang="ja-JP" altLang="en-US" sz="800" b="1" dirty="0">
                <a:latin typeface="+mn-ea"/>
              </a:rPr>
              <a:t>「キャンセル待ち受付中」はキャンセルが出た場合に申込みが可能となります。</a:t>
            </a:r>
            <a:br>
              <a:rPr lang="en-US" altLang="ja-JP" sz="800" b="1" dirty="0">
                <a:latin typeface="+mn-ea"/>
              </a:rPr>
            </a:br>
            <a:endParaRPr lang="en-US" altLang="ja-JP" sz="800" b="1" dirty="0">
              <a:latin typeface="+mn-ea"/>
            </a:endParaRPr>
          </a:p>
          <a:p>
            <a:pPr lvl="1"/>
            <a:endParaRPr lang="en-US" altLang="ja-JP" dirty="0"/>
          </a:p>
          <a:p>
            <a:pPr lvl="1"/>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ja-JP" altLang="en-US" dirty="0"/>
          </a:p>
        </p:txBody>
      </p:sp>
      <p:sp>
        <p:nvSpPr>
          <p:cNvPr id="4" name="スライド番号プレースホルダー 3">
            <a:extLst>
              <a:ext uri="{FF2B5EF4-FFF2-40B4-BE49-F238E27FC236}">
                <a16:creationId xmlns:a16="http://schemas.microsoft.com/office/drawing/2014/main" id="{69A60A19-FA2C-4885-B5DD-1EF5683E14DD}"/>
              </a:ext>
            </a:extLst>
          </p:cNvPr>
          <p:cNvSpPr>
            <a:spLocks noGrp="1"/>
          </p:cNvSpPr>
          <p:nvPr>
            <p:ph type="sldNum" sz="quarter" idx="10"/>
          </p:nvPr>
        </p:nvSpPr>
        <p:spPr/>
        <p:txBody>
          <a:bodyPr/>
          <a:lstStyle/>
          <a:p>
            <a:r>
              <a:rPr lang="en-US" altLang="ja-JP"/>
              <a:t>p</a:t>
            </a:r>
            <a:fld id="{5C205263-04DB-40C9-B0B2-9E9E18F6DF70}" type="slidenum">
              <a:rPr lang="en-US" altLang="ja-JP"/>
              <a:pPr/>
              <a:t>13</a:t>
            </a:fld>
            <a:endParaRPr lang="en-US" altLang="ja-JP"/>
          </a:p>
        </p:txBody>
      </p:sp>
      <p:pic>
        <p:nvPicPr>
          <p:cNvPr id="3" name="図 2">
            <a:extLst>
              <a:ext uri="{FF2B5EF4-FFF2-40B4-BE49-F238E27FC236}">
                <a16:creationId xmlns:a16="http://schemas.microsoft.com/office/drawing/2014/main" id="{6F214E48-22AA-4EBB-8B5D-65C0AE6FCBD1}"/>
              </a:ext>
            </a:extLst>
          </p:cNvPr>
          <p:cNvPicPr>
            <a:picLocks noChangeAspect="1"/>
          </p:cNvPicPr>
          <p:nvPr/>
        </p:nvPicPr>
        <p:blipFill rotWithShape="1">
          <a:blip r:embed="rId3">
            <a:extLst>
              <a:ext uri="{28A0092B-C50C-407E-A947-70E740481C1C}">
                <a14:useLocalDpi xmlns:a14="http://schemas.microsoft.com/office/drawing/2010/main" val="0"/>
              </a:ext>
            </a:extLst>
          </a:blip>
          <a:srcRect b="39057"/>
          <a:stretch/>
        </p:blipFill>
        <p:spPr>
          <a:xfrm>
            <a:off x="523387" y="1534140"/>
            <a:ext cx="5499041" cy="3903105"/>
          </a:xfrm>
          <a:prstGeom prst="rect">
            <a:avLst/>
          </a:prstGeom>
        </p:spPr>
      </p:pic>
      <p:sp>
        <p:nvSpPr>
          <p:cNvPr id="8" name="正方形/長方形 7">
            <a:extLst>
              <a:ext uri="{FF2B5EF4-FFF2-40B4-BE49-F238E27FC236}">
                <a16:creationId xmlns:a16="http://schemas.microsoft.com/office/drawing/2014/main" id="{4C05FA48-5AC8-41C0-8754-BB6FBDED2B60}"/>
              </a:ext>
            </a:extLst>
          </p:cNvPr>
          <p:cNvSpPr/>
          <p:nvPr/>
        </p:nvSpPr>
        <p:spPr>
          <a:xfrm>
            <a:off x="476250" y="2999232"/>
            <a:ext cx="842619" cy="173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3C1ABB1B-1531-454C-923B-F9B042E662DA}"/>
              </a:ext>
            </a:extLst>
          </p:cNvPr>
          <p:cNvPicPr>
            <a:picLocks noChangeAspect="1"/>
          </p:cNvPicPr>
          <p:nvPr/>
        </p:nvPicPr>
        <p:blipFill rotWithShape="1">
          <a:blip r:embed="rId4">
            <a:extLst>
              <a:ext uri="{28A0092B-C50C-407E-A947-70E740481C1C}">
                <a14:useLocalDpi xmlns:a14="http://schemas.microsoft.com/office/drawing/2010/main" val="0"/>
              </a:ext>
            </a:extLst>
          </a:blip>
          <a:srcRect l="12754" t="24669" b="15694"/>
          <a:stretch/>
        </p:blipFill>
        <p:spPr>
          <a:xfrm>
            <a:off x="505199" y="6534564"/>
            <a:ext cx="5786437" cy="2824590"/>
          </a:xfrm>
          <a:prstGeom prst="rect">
            <a:avLst/>
          </a:prstGeom>
        </p:spPr>
      </p:pic>
      <p:sp>
        <p:nvSpPr>
          <p:cNvPr id="15" name="正方形/長方形 14">
            <a:extLst>
              <a:ext uri="{FF2B5EF4-FFF2-40B4-BE49-F238E27FC236}">
                <a16:creationId xmlns:a16="http://schemas.microsoft.com/office/drawing/2014/main" id="{B7E6A1FC-13D3-41CF-BE9A-44CA2D0749D0}"/>
              </a:ext>
            </a:extLst>
          </p:cNvPr>
          <p:cNvSpPr/>
          <p:nvPr/>
        </p:nvSpPr>
        <p:spPr>
          <a:xfrm>
            <a:off x="5449017" y="6530369"/>
            <a:ext cx="842619" cy="29363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AF95620-3AC0-4401-8A54-A94AB5135EF2}"/>
              </a:ext>
            </a:extLst>
          </p:cNvPr>
          <p:cNvSpPr>
            <a:spLocks noGrp="1" noChangeArrowheads="1"/>
          </p:cNvSpPr>
          <p:nvPr>
            <p:ph type="title"/>
          </p:nvPr>
        </p:nvSpPr>
        <p:spPr>
          <a:xfrm>
            <a:off x="476249" y="189374"/>
            <a:ext cx="4136092" cy="452437"/>
          </a:xfrm>
        </p:spPr>
        <p:txBody>
          <a:bodyPr/>
          <a:lstStyle/>
          <a:p>
            <a:r>
              <a:rPr lang="en-US" altLang="ja-JP" dirty="0"/>
              <a:t>3</a:t>
            </a:r>
            <a:r>
              <a:rPr lang="en-US" altLang="ja-JP" sz="1800" dirty="0"/>
              <a:t>. </a:t>
            </a:r>
            <a:r>
              <a:rPr lang="ja-JP" altLang="en-US" sz="1800" dirty="0"/>
              <a:t>申込フォームに情報を入力・送信　　　　　　　　　　　　　　　　　　　　　　　</a:t>
            </a:r>
            <a:endParaRPr lang="ja-JP" altLang="en-US" dirty="0"/>
          </a:p>
        </p:txBody>
      </p:sp>
      <p:sp>
        <p:nvSpPr>
          <p:cNvPr id="19459" name="Rectangle 3">
            <a:extLst>
              <a:ext uri="{FF2B5EF4-FFF2-40B4-BE49-F238E27FC236}">
                <a16:creationId xmlns:a16="http://schemas.microsoft.com/office/drawing/2014/main" id="{EF792F47-1D37-48E3-BE43-1C9E101BA678}"/>
              </a:ext>
            </a:extLst>
          </p:cNvPr>
          <p:cNvSpPr>
            <a:spLocks noGrp="1" noChangeArrowheads="1"/>
          </p:cNvSpPr>
          <p:nvPr>
            <p:ph idx="1"/>
          </p:nvPr>
        </p:nvSpPr>
        <p:spPr>
          <a:xfrm>
            <a:off x="549275" y="874142"/>
            <a:ext cx="5903913" cy="8417776"/>
          </a:xfrm>
        </p:spPr>
        <p:txBody>
          <a:bodyPr/>
          <a:lstStyle/>
          <a:p>
            <a:r>
              <a:rPr lang="ja-JP" altLang="en-US" dirty="0"/>
              <a:t>①研修一覧から受講したい研修を選択　　　　　　　　　　　　　</a:t>
            </a:r>
            <a:endParaRPr lang="en-US" altLang="ja-JP" dirty="0"/>
          </a:p>
          <a:p>
            <a:pPr lvl="1"/>
            <a:r>
              <a:rPr lang="ja-JP" altLang="en-US" dirty="0"/>
              <a:t>研修一覧から受講する研修を選択します。</a:t>
            </a:r>
            <a:br>
              <a:rPr lang="en-US" altLang="ja-JP" dirty="0"/>
            </a:br>
            <a:r>
              <a:rPr lang="ja-JP" altLang="en-US" dirty="0"/>
              <a:t>「研修名」をクリックすると、詳細が確認できます。</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marL="0" marR="0" lvl="0" indent="0" algn="l" defTabSz="914400" rtl="0" eaLnBrk="1" fontAlgn="base" latinLnBrk="0" hangingPunct="1">
              <a:lnSpc>
                <a:spcPct val="100000"/>
              </a:lnSpc>
              <a:spcBef>
                <a:spcPct val="50000"/>
              </a:spcBef>
              <a:spcAft>
                <a:spcPct val="0"/>
              </a:spcAft>
              <a:buClrTx/>
              <a:buSzTx/>
              <a:buFontTx/>
              <a:buNone/>
              <a:tabLst/>
              <a:defRPr/>
            </a:pPr>
            <a:br>
              <a:rPr lang="en-US" altLang="ja-JP" dirty="0"/>
            </a:br>
            <a:r>
              <a:rPr lang="ja-JP" altLang="en-US" dirty="0">
                <a:solidFill>
                  <a:srgbClr val="000000"/>
                </a:solidFill>
                <a:latin typeface="メイリオ"/>
                <a:ea typeface="メイリオ"/>
              </a:rPr>
              <a:t>②該当の研修の「申込み」ボタンをクリック</a:t>
            </a: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　　　　　　　　　　　　　</a:t>
            </a: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pPr lvl="1"/>
            <a:r>
              <a:rPr lang="ja-JP" altLang="en-US" dirty="0"/>
              <a:t>詳細内容に目を通していただき、「申込み」をクリックしてください。</a:t>
            </a:r>
            <a:br>
              <a:rPr lang="en-US" altLang="ja-JP" dirty="0"/>
            </a:br>
            <a:r>
              <a:rPr lang="ja-JP" altLang="en-US" b="1" dirty="0">
                <a:solidFill>
                  <a:srgbClr val="FF0000"/>
                </a:solidFill>
              </a:rPr>
              <a:t>＊申し込む前に受講条件をご確認ください</a:t>
            </a:r>
          </a:p>
          <a:p>
            <a:pPr lvl="1"/>
            <a:endParaRPr lang="ja-JP" altLang="en-US" dirty="0"/>
          </a:p>
          <a:p>
            <a:pPr lvl="1"/>
            <a:br>
              <a:rPr lang="en-US" altLang="ja-JP" dirty="0"/>
            </a:br>
            <a:br>
              <a:rPr lang="en-US" altLang="ja-JP" dirty="0"/>
            </a:br>
            <a:br>
              <a:rPr lang="en-US" altLang="ja-JP" dirty="0"/>
            </a:br>
            <a:br>
              <a:rPr lang="en-US" altLang="ja-JP" sz="800" b="1" dirty="0">
                <a:latin typeface="+mn-ea"/>
              </a:rPr>
            </a:br>
            <a:endParaRPr lang="en-US" altLang="ja-JP" sz="800" b="1" dirty="0">
              <a:latin typeface="+mn-ea"/>
            </a:endParaRPr>
          </a:p>
          <a:p>
            <a:pPr lvl="1"/>
            <a:endParaRPr lang="en-US" altLang="ja-JP" dirty="0"/>
          </a:p>
          <a:p>
            <a:pPr lvl="1"/>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ja-JP" altLang="en-US" dirty="0"/>
          </a:p>
        </p:txBody>
      </p:sp>
      <p:sp>
        <p:nvSpPr>
          <p:cNvPr id="4" name="スライド番号プレースホルダー 3">
            <a:extLst>
              <a:ext uri="{FF2B5EF4-FFF2-40B4-BE49-F238E27FC236}">
                <a16:creationId xmlns:a16="http://schemas.microsoft.com/office/drawing/2014/main" id="{69A60A19-FA2C-4885-B5DD-1EF5683E14DD}"/>
              </a:ext>
            </a:extLst>
          </p:cNvPr>
          <p:cNvSpPr>
            <a:spLocks noGrp="1"/>
          </p:cNvSpPr>
          <p:nvPr>
            <p:ph type="sldNum" sz="quarter" idx="10"/>
          </p:nvPr>
        </p:nvSpPr>
        <p:spPr/>
        <p:txBody>
          <a:bodyPr/>
          <a:lstStyle/>
          <a:p>
            <a:r>
              <a:rPr lang="en-US" altLang="ja-JP"/>
              <a:t>p</a:t>
            </a:r>
            <a:fld id="{5C205263-04DB-40C9-B0B2-9E9E18F6DF70}" type="slidenum">
              <a:rPr lang="en-US" altLang="ja-JP"/>
              <a:pPr/>
              <a:t>14</a:t>
            </a:fld>
            <a:endParaRPr lang="en-US" altLang="ja-JP"/>
          </a:p>
        </p:txBody>
      </p:sp>
      <p:pic>
        <p:nvPicPr>
          <p:cNvPr id="6" name="図 5">
            <a:extLst>
              <a:ext uri="{FF2B5EF4-FFF2-40B4-BE49-F238E27FC236}">
                <a16:creationId xmlns:a16="http://schemas.microsoft.com/office/drawing/2014/main" id="{3C1ABB1B-1531-454C-923B-F9B042E662DA}"/>
              </a:ext>
            </a:extLst>
          </p:cNvPr>
          <p:cNvPicPr>
            <a:picLocks noChangeAspect="1"/>
          </p:cNvPicPr>
          <p:nvPr/>
        </p:nvPicPr>
        <p:blipFill rotWithShape="1">
          <a:blip r:embed="rId2">
            <a:extLst>
              <a:ext uri="{28A0092B-C50C-407E-A947-70E740481C1C}">
                <a14:useLocalDpi xmlns:a14="http://schemas.microsoft.com/office/drawing/2010/main" val="0"/>
              </a:ext>
            </a:extLst>
          </a:blip>
          <a:srcRect l="12754" t="24669" b="15694"/>
          <a:stretch/>
        </p:blipFill>
        <p:spPr>
          <a:xfrm>
            <a:off x="608012" y="1645615"/>
            <a:ext cx="5786437" cy="2824590"/>
          </a:xfrm>
          <a:prstGeom prst="rect">
            <a:avLst/>
          </a:prstGeom>
        </p:spPr>
      </p:pic>
      <p:sp>
        <p:nvSpPr>
          <p:cNvPr id="9" name="正方形/長方形 8">
            <a:extLst>
              <a:ext uri="{FF2B5EF4-FFF2-40B4-BE49-F238E27FC236}">
                <a16:creationId xmlns:a16="http://schemas.microsoft.com/office/drawing/2014/main" id="{2F337E00-1CB8-43B7-A55A-13E12D6FC905}"/>
              </a:ext>
            </a:extLst>
          </p:cNvPr>
          <p:cNvSpPr/>
          <p:nvPr/>
        </p:nvSpPr>
        <p:spPr>
          <a:xfrm>
            <a:off x="1051828" y="1685956"/>
            <a:ext cx="2377172" cy="28245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5E38CEFE-2079-4A44-9694-F2FBE9062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203" y="5372642"/>
            <a:ext cx="4369594" cy="4093714"/>
          </a:xfrm>
          <a:prstGeom prst="rect">
            <a:avLst/>
          </a:prstGeom>
        </p:spPr>
      </p:pic>
      <p:sp>
        <p:nvSpPr>
          <p:cNvPr id="18" name="正方形/長方形 17">
            <a:extLst>
              <a:ext uri="{FF2B5EF4-FFF2-40B4-BE49-F238E27FC236}">
                <a16:creationId xmlns:a16="http://schemas.microsoft.com/office/drawing/2014/main" id="{2C0181F2-6DBD-484B-9BD4-9A78523BF868}"/>
              </a:ext>
            </a:extLst>
          </p:cNvPr>
          <p:cNvSpPr/>
          <p:nvPr/>
        </p:nvSpPr>
        <p:spPr>
          <a:xfrm>
            <a:off x="3095653" y="8552329"/>
            <a:ext cx="1274641" cy="268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193D101-82CE-4C88-B211-4166CB1B20ED}"/>
              </a:ext>
            </a:extLst>
          </p:cNvPr>
          <p:cNvSpPr/>
          <p:nvPr/>
        </p:nvSpPr>
        <p:spPr>
          <a:xfrm>
            <a:off x="1893964" y="6957834"/>
            <a:ext cx="3070071" cy="923330"/>
          </a:xfrm>
          <a:prstGeom prst="rect">
            <a:avLst/>
          </a:prstGeom>
          <a:noFill/>
        </p:spPr>
        <p:txBody>
          <a:bodyPr wrap="none" lIns="91440" tIns="45720" rIns="91440" bIns="45720">
            <a:spAutoFit/>
          </a:bodyPr>
          <a:lstStyle/>
          <a:p>
            <a:pPr algn="ctr"/>
            <a:r>
              <a:rPr lang="en-US" altLang="ja-JP" sz="5400" b="1" dirty="0">
                <a:ln w="22225">
                  <a:solidFill>
                    <a:schemeClr val="bg1">
                      <a:lumMod val="95000"/>
                    </a:schemeClr>
                  </a:solidFill>
                  <a:prstDash val="solid"/>
                </a:ln>
                <a:solidFill>
                  <a:schemeClr val="bg1">
                    <a:lumMod val="50000"/>
                  </a:schemeClr>
                </a:solidFill>
                <a:effectLst/>
              </a:rPr>
              <a:t>SAMPLE</a:t>
            </a:r>
            <a:endParaRPr lang="ja-JP" altLang="en-US" sz="5400" b="1" dirty="0">
              <a:ln w="22225">
                <a:solidFill>
                  <a:schemeClr val="bg1">
                    <a:lumMod val="95000"/>
                  </a:schemeClr>
                </a:solidFill>
                <a:prstDash val="solid"/>
              </a:ln>
              <a:solidFill>
                <a:schemeClr val="bg1">
                  <a:lumMod val="50000"/>
                </a:schemeClr>
              </a:solidFill>
              <a:effectLst/>
            </a:endParaRPr>
          </a:p>
        </p:txBody>
      </p:sp>
      <p:sp>
        <p:nvSpPr>
          <p:cNvPr id="20" name="正方形/長方形 19">
            <a:extLst>
              <a:ext uri="{FF2B5EF4-FFF2-40B4-BE49-F238E27FC236}">
                <a16:creationId xmlns:a16="http://schemas.microsoft.com/office/drawing/2014/main" id="{D9EC19CE-3FFA-4066-B3C5-D61FA76D492A}"/>
              </a:ext>
            </a:extLst>
          </p:cNvPr>
          <p:cNvSpPr/>
          <p:nvPr/>
        </p:nvSpPr>
        <p:spPr>
          <a:xfrm>
            <a:off x="1297791" y="5412983"/>
            <a:ext cx="426837" cy="420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393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descr="右上がり対角線 (反転)">
            <a:extLst>
              <a:ext uri="{FF2B5EF4-FFF2-40B4-BE49-F238E27FC236}">
                <a16:creationId xmlns:a16="http://schemas.microsoft.com/office/drawing/2014/main" id="{36F7D244-B758-4D8D-9188-B2085C2ED87C}"/>
              </a:ext>
            </a:extLst>
          </p:cNvPr>
          <p:cNvSpPr>
            <a:spLocks noChangeArrowheads="1"/>
          </p:cNvSpPr>
          <p:nvPr/>
        </p:nvSpPr>
        <p:spPr bwMode="auto">
          <a:xfrm>
            <a:off x="1128299" y="1322838"/>
            <a:ext cx="4896544" cy="5833231"/>
          </a:xfrm>
          <a:prstGeom prst="rect">
            <a:avLst/>
          </a:prstGeom>
          <a:pattFill prst="dkUpDiag">
            <a:fgClr>
              <a:srgbClr val="969696"/>
            </a:fgClr>
            <a:bgClr>
              <a:schemeClr val="bg1"/>
            </a:bgClr>
          </a:pattFill>
          <a:ln w="1905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19458" name="Rectangle 2">
            <a:extLst>
              <a:ext uri="{FF2B5EF4-FFF2-40B4-BE49-F238E27FC236}">
                <a16:creationId xmlns:a16="http://schemas.microsoft.com/office/drawing/2014/main" id="{8AF95620-3AC0-4401-8A54-A94AB5135EF2}"/>
              </a:ext>
            </a:extLst>
          </p:cNvPr>
          <p:cNvSpPr>
            <a:spLocks noGrp="1" noChangeArrowheads="1"/>
          </p:cNvSpPr>
          <p:nvPr>
            <p:ph type="title"/>
          </p:nvPr>
        </p:nvSpPr>
        <p:spPr/>
        <p:txBody>
          <a:bodyPr/>
          <a:lstStyle/>
          <a:p>
            <a:r>
              <a:rPr lang="en-US" altLang="ja-JP" dirty="0"/>
              <a:t>3</a:t>
            </a:r>
            <a:r>
              <a:rPr lang="en-US" altLang="ja-JP" sz="1800" dirty="0"/>
              <a:t>. </a:t>
            </a:r>
            <a:r>
              <a:rPr lang="ja-JP" altLang="en-US" sz="1800" dirty="0"/>
              <a:t>申込フォームに情報を入力・送信　　　　　　　　　　　　　　　　　　　　　　　</a:t>
            </a:r>
            <a:endParaRPr lang="ja-JP" altLang="en-US" dirty="0"/>
          </a:p>
        </p:txBody>
      </p:sp>
      <p:sp>
        <p:nvSpPr>
          <p:cNvPr id="19459" name="Rectangle 3">
            <a:extLst>
              <a:ext uri="{FF2B5EF4-FFF2-40B4-BE49-F238E27FC236}">
                <a16:creationId xmlns:a16="http://schemas.microsoft.com/office/drawing/2014/main" id="{EF792F47-1D37-48E3-BE43-1C9E101BA678}"/>
              </a:ext>
            </a:extLst>
          </p:cNvPr>
          <p:cNvSpPr>
            <a:spLocks noGrp="1" noChangeArrowheads="1"/>
          </p:cNvSpPr>
          <p:nvPr>
            <p:ph idx="1"/>
          </p:nvPr>
        </p:nvSpPr>
        <p:spPr/>
        <p:txBody>
          <a:bodyPr/>
          <a:lstStyle/>
          <a:p>
            <a:r>
              <a:rPr lang="ja-JP" altLang="en-US" dirty="0"/>
              <a:t>③申込む研修の情報と会員情報を確認</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④「上記の内容で申し込む」をクリック</a:t>
            </a:r>
            <a:endParaRPr lang="en-US" altLang="ja-JP" dirty="0"/>
          </a:p>
        </p:txBody>
      </p:sp>
      <p:sp>
        <p:nvSpPr>
          <p:cNvPr id="4" name="スライド番号プレースホルダー 3">
            <a:extLst>
              <a:ext uri="{FF2B5EF4-FFF2-40B4-BE49-F238E27FC236}">
                <a16:creationId xmlns:a16="http://schemas.microsoft.com/office/drawing/2014/main" id="{69A60A19-FA2C-4885-B5DD-1EF5683E14DD}"/>
              </a:ext>
            </a:extLst>
          </p:cNvPr>
          <p:cNvSpPr>
            <a:spLocks noGrp="1"/>
          </p:cNvSpPr>
          <p:nvPr>
            <p:ph type="sldNum" sz="quarter" idx="10"/>
          </p:nvPr>
        </p:nvSpPr>
        <p:spPr/>
        <p:txBody>
          <a:bodyPr/>
          <a:lstStyle/>
          <a:p>
            <a:r>
              <a:rPr lang="en-US" altLang="ja-JP"/>
              <a:t>p</a:t>
            </a:r>
            <a:fld id="{5C205263-04DB-40C9-B0B2-9E9E18F6DF70}" type="slidenum">
              <a:rPr lang="en-US" altLang="ja-JP"/>
              <a:pPr/>
              <a:t>15</a:t>
            </a:fld>
            <a:endParaRPr lang="en-US" altLang="ja-JP"/>
          </a:p>
        </p:txBody>
      </p:sp>
      <p:sp>
        <p:nvSpPr>
          <p:cNvPr id="11" name="Rectangle 3">
            <a:extLst>
              <a:ext uri="{FF2B5EF4-FFF2-40B4-BE49-F238E27FC236}">
                <a16:creationId xmlns:a16="http://schemas.microsoft.com/office/drawing/2014/main" id="{63919BF1-FD7F-4DD6-8868-BABDD55D331B}"/>
              </a:ext>
            </a:extLst>
          </p:cNvPr>
          <p:cNvSpPr txBox="1">
            <a:spLocks noChangeArrowheads="1"/>
          </p:cNvSpPr>
          <p:nvPr/>
        </p:nvSpPr>
        <p:spPr bwMode="auto">
          <a:xfrm>
            <a:off x="625607" y="7347548"/>
            <a:ext cx="5901917" cy="8636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50000"/>
              </a:spcBef>
              <a:spcAft>
                <a:spcPct val="0"/>
              </a:spcAft>
              <a:defRPr kumimoji="1" sz="1400" b="1" kern="1200">
                <a:solidFill>
                  <a:schemeClr val="tx1"/>
                </a:solidFill>
                <a:latin typeface="+mn-lt"/>
                <a:ea typeface="+mn-ea"/>
                <a:cs typeface="+mn-cs"/>
              </a:defRPr>
            </a:lvl1pPr>
            <a:lvl2pPr marL="179388" algn="l" rtl="0" fontAlgn="base">
              <a:spcBef>
                <a:spcPct val="100000"/>
              </a:spcBef>
              <a:spcAft>
                <a:spcPct val="0"/>
              </a:spcAft>
              <a:buFont typeface="Wingdings" panose="05000000000000000000" pitchFamily="2" charset="2"/>
              <a:defRPr kumimoji="1" sz="1000" kern="1200">
                <a:solidFill>
                  <a:schemeClr val="tx1"/>
                </a:solidFill>
                <a:latin typeface="+mn-lt"/>
                <a:ea typeface="+mn-ea"/>
                <a:cs typeface="+mn-cs"/>
              </a:defRPr>
            </a:lvl2pPr>
            <a:lvl3pPr marL="358775" algn="l" rtl="0" fontAlgn="base">
              <a:spcBef>
                <a:spcPct val="100000"/>
              </a:spcBef>
              <a:spcAft>
                <a:spcPct val="0"/>
              </a:spcAft>
              <a:defRPr kumimoji="1" sz="800" kern="1200">
                <a:solidFill>
                  <a:schemeClr val="tx1"/>
                </a:solidFill>
                <a:latin typeface="+mn-lt"/>
                <a:ea typeface="+mn-ea"/>
                <a:cs typeface="+mn-cs"/>
              </a:defRPr>
            </a:lvl3pPr>
            <a:lvl4pPr marL="538163" algn="l" rtl="0" fontAlgn="base">
              <a:spcBef>
                <a:spcPct val="50000"/>
              </a:spcBef>
              <a:spcAft>
                <a:spcPct val="0"/>
              </a:spcAft>
              <a:defRPr kumimoji="1" sz="1000" kern="1200">
                <a:solidFill>
                  <a:schemeClr val="tx1"/>
                </a:solidFill>
                <a:latin typeface="+mn-lt"/>
                <a:ea typeface="+mn-ea"/>
                <a:cs typeface="+mn-cs"/>
              </a:defRPr>
            </a:lvl4pPr>
            <a:lvl5pPr marL="717550" algn="l" rtl="0" fontAlgn="base">
              <a:spcBef>
                <a:spcPct val="50000"/>
              </a:spcBef>
              <a:spcAft>
                <a:spcPct val="0"/>
              </a:spcAft>
              <a:defRPr kumimoji="1"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　　　表示される会員情報が異なる場合</a:t>
            </a:r>
            <a:endParaRPr lang="en-US" altLang="ja-JP" dirty="0"/>
          </a:p>
          <a:p>
            <a:pPr lvl="3"/>
            <a:r>
              <a:rPr lang="ja-JP" altLang="en-US" dirty="0"/>
              <a:t>看護協会会員の場合</a:t>
            </a:r>
            <a:r>
              <a:rPr lang="en-US" altLang="ja-JP" dirty="0"/>
              <a:t>: </a:t>
            </a:r>
            <a:r>
              <a:rPr lang="ja-JP" altLang="en-US" dirty="0"/>
              <a:t>　  熊本県看護協会にお問合わせください。</a:t>
            </a:r>
            <a:endParaRPr lang="en-US" altLang="ja-JP" dirty="0"/>
          </a:p>
          <a:p>
            <a:pPr lvl="3"/>
            <a:r>
              <a:rPr lang="ja-JP" altLang="en-US" dirty="0"/>
              <a:t>看護協会非会員の場合</a:t>
            </a:r>
            <a:r>
              <a:rPr lang="en-US" altLang="ja-JP" dirty="0"/>
              <a:t>: </a:t>
            </a:r>
            <a:r>
              <a:rPr lang="ja-JP" altLang="en-US" dirty="0"/>
              <a:t>「マイアカウント」ページより情報を変更してください。</a:t>
            </a:r>
            <a:endParaRPr lang="en-US" altLang="ja-JP" dirty="0"/>
          </a:p>
        </p:txBody>
      </p:sp>
      <p:grpSp>
        <p:nvGrpSpPr>
          <p:cNvPr id="12" name="Group 24">
            <a:extLst>
              <a:ext uri="{FF2B5EF4-FFF2-40B4-BE49-F238E27FC236}">
                <a16:creationId xmlns:a16="http://schemas.microsoft.com/office/drawing/2014/main" id="{5C4D0D23-0410-4E23-8971-23BD2D42432C}"/>
              </a:ext>
            </a:extLst>
          </p:cNvPr>
          <p:cNvGrpSpPr>
            <a:grpSpLocks/>
          </p:cNvGrpSpPr>
          <p:nvPr/>
        </p:nvGrpSpPr>
        <p:grpSpPr bwMode="auto">
          <a:xfrm>
            <a:off x="754153" y="7403520"/>
            <a:ext cx="359445" cy="288404"/>
            <a:chOff x="754" y="3617"/>
            <a:chExt cx="1088" cy="940"/>
          </a:xfrm>
        </p:grpSpPr>
        <p:sp>
          <p:nvSpPr>
            <p:cNvPr id="13" name="AutoShape 20">
              <a:extLst>
                <a:ext uri="{FF2B5EF4-FFF2-40B4-BE49-F238E27FC236}">
                  <a16:creationId xmlns:a16="http://schemas.microsoft.com/office/drawing/2014/main" id="{5F8DD46F-2636-4CD3-ADF3-7F9943939BBE}"/>
                </a:ext>
              </a:extLst>
            </p:cNvPr>
            <p:cNvSpPr>
              <a:spLocks noChangeArrowheads="1"/>
            </p:cNvSpPr>
            <p:nvPr/>
          </p:nvSpPr>
          <p:spPr bwMode="auto">
            <a:xfrm>
              <a:off x="754" y="3617"/>
              <a:ext cx="1088" cy="940"/>
            </a:xfrm>
            <a:prstGeom prst="triangle">
              <a:avLst>
                <a:gd name="adj" fmla="val 50000"/>
              </a:avLst>
            </a:prstGeom>
            <a:solidFill>
              <a:srgbClr val="C0C0C0"/>
            </a:solidFill>
            <a:ln w="1905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Oval 21">
              <a:extLst>
                <a:ext uri="{FF2B5EF4-FFF2-40B4-BE49-F238E27FC236}">
                  <a16:creationId xmlns:a16="http://schemas.microsoft.com/office/drawing/2014/main" id="{05BE5EA9-EC59-4E51-A7C6-8D094334D018}"/>
                </a:ext>
              </a:extLst>
            </p:cNvPr>
            <p:cNvSpPr>
              <a:spLocks noChangeArrowheads="1"/>
            </p:cNvSpPr>
            <p:nvPr/>
          </p:nvSpPr>
          <p:spPr bwMode="auto">
            <a:xfrm>
              <a:off x="1253" y="4390"/>
              <a:ext cx="91" cy="91"/>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 name="Freeform 23">
              <a:extLst>
                <a:ext uri="{FF2B5EF4-FFF2-40B4-BE49-F238E27FC236}">
                  <a16:creationId xmlns:a16="http://schemas.microsoft.com/office/drawing/2014/main" id="{48A0156E-CF3E-41EE-A32E-476A0D9C9E54}"/>
                </a:ext>
              </a:extLst>
            </p:cNvPr>
            <p:cNvSpPr>
              <a:spLocks/>
            </p:cNvSpPr>
            <p:nvPr/>
          </p:nvSpPr>
          <p:spPr bwMode="auto">
            <a:xfrm>
              <a:off x="1207" y="3846"/>
              <a:ext cx="182" cy="499"/>
            </a:xfrm>
            <a:custGeom>
              <a:avLst/>
              <a:gdLst>
                <a:gd name="T0" fmla="*/ 91 w 182"/>
                <a:gd name="T1" fmla="*/ 499 h 499"/>
                <a:gd name="T2" fmla="*/ 0 w 182"/>
                <a:gd name="T3" fmla="*/ 90 h 499"/>
                <a:gd name="T4" fmla="*/ 91 w 182"/>
                <a:gd name="T5" fmla="*/ 0 h 499"/>
                <a:gd name="T6" fmla="*/ 182 w 182"/>
                <a:gd name="T7" fmla="*/ 90 h 499"/>
                <a:gd name="T8" fmla="*/ 91 w 182"/>
                <a:gd name="T9" fmla="*/ 499 h 499"/>
              </a:gdLst>
              <a:ahLst/>
              <a:cxnLst>
                <a:cxn ang="0">
                  <a:pos x="T0" y="T1"/>
                </a:cxn>
                <a:cxn ang="0">
                  <a:pos x="T2" y="T3"/>
                </a:cxn>
                <a:cxn ang="0">
                  <a:pos x="T4" y="T5"/>
                </a:cxn>
                <a:cxn ang="0">
                  <a:pos x="T6" y="T7"/>
                </a:cxn>
                <a:cxn ang="0">
                  <a:pos x="T8" y="T9"/>
                </a:cxn>
              </a:cxnLst>
              <a:rect l="0" t="0" r="r" b="b"/>
              <a:pathLst>
                <a:path w="182" h="499">
                  <a:moveTo>
                    <a:pt x="91" y="499"/>
                  </a:moveTo>
                  <a:lnTo>
                    <a:pt x="0" y="90"/>
                  </a:lnTo>
                  <a:cubicBezTo>
                    <a:pt x="0" y="7"/>
                    <a:pt x="61" y="0"/>
                    <a:pt x="91" y="0"/>
                  </a:cubicBezTo>
                  <a:cubicBezTo>
                    <a:pt x="121" y="0"/>
                    <a:pt x="182" y="7"/>
                    <a:pt x="182" y="90"/>
                  </a:cubicBezTo>
                  <a:lnTo>
                    <a:pt x="91" y="499"/>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 name="Text Box 16">
            <a:extLst>
              <a:ext uri="{FF2B5EF4-FFF2-40B4-BE49-F238E27FC236}">
                <a16:creationId xmlns:a16="http://schemas.microsoft.com/office/drawing/2014/main" id="{81F6C3CE-5BC1-4A3D-A4F0-CD3451966C7E}"/>
              </a:ext>
            </a:extLst>
          </p:cNvPr>
          <p:cNvSpPr txBox="1">
            <a:spLocks noChangeArrowheads="1"/>
          </p:cNvSpPr>
          <p:nvPr/>
        </p:nvSpPr>
        <p:spPr bwMode="auto">
          <a:xfrm>
            <a:off x="1113598" y="7188076"/>
            <a:ext cx="10054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研修申込ページ</a:t>
            </a:r>
            <a:endParaRPr lang="en-US" altLang="ja-JP" sz="800" b="1" dirty="0">
              <a:latin typeface="メイリオ" panose="020B0604030504040204" pitchFamily="50" charset="-128"/>
              <a:ea typeface="メイリオ" panose="020B0604030504040204" pitchFamily="50" charset="-128"/>
            </a:endParaRPr>
          </a:p>
        </p:txBody>
      </p:sp>
      <p:sp>
        <p:nvSpPr>
          <p:cNvPr id="17" name="Rectangle 116">
            <a:extLst>
              <a:ext uri="{FF2B5EF4-FFF2-40B4-BE49-F238E27FC236}">
                <a16:creationId xmlns:a16="http://schemas.microsoft.com/office/drawing/2014/main" id="{95F74694-9D80-47D7-AC12-4D8F6432B472}"/>
              </a:ext>
            </a:extLst>
          </p:cNvPr>
          <p:cNvSpPr>
            <a:spLocks noChangeArrowheads="1"/>
          </p:cNvSpPr>
          <p:nvPr/>
        </p:nvSpPr>
        <p:spPr bwMode="auto">
          <a:xfrm>
            <a:off x="625607" y="8258363"/>
            <a:ext cx="5901917" cy="648776"/>
          </a:xfrm>
          <a:prstGeom prst="rect">
            <a:avLst/>
          </a:prstGeom>
          <a:solidFill>
            <a:schemeClr val="bg1">
              <a:lumMod val="95000"/>
            </a:schemeClr>
          </a:solidFill>
          <a:ln w="12700" cmpd="dbl">
            <a:prstDash val="dash"/>
            <a:headEnd/>
            <a:tailEnd/>
          </a:ln>
        </p:spPr>
        <p:style>
          <a:lnRef idx="2">
            <a:schemeClr val="dk1"/>
          </a:lnRef>
          <a:fillRef idx="1">
            <a:schemeClr val="lt1"/>
          </a:fillRef>
          <a:effectRef idx="0">
            <a:schemeClr val="dk1"/>
          </a:effectRef>
          <a:fontRef idx="minor">
            <a:schemeClr val="dk1"/>
          </a:fontRef>
        </p:style>
        <p:txBody>
          <a:bodyPr wrap="none" anchor="ctr"/>
          <a:lstStyle/>
          <a:p>
            <a:r>
              <a:rPr lang="ja-JP" altLang="en-US" sz="1100" dirty="0"/>
              <a:t>問い合わせ先</a:t>
            </a:r>
            <a:endParaRPr lang="en-US" altLang="ja-JP" sz="1100" dirty="0"/>
          </a:p>
          <a:p>
            <a:pPr lvl="1"/>
            <a:r>
              <a:rPr lang="ja-JP" altLang="en-US" sz="1100" dirty="0"/>
              <a:t>公益社団法人 熊本県看護協会　</a:t>
            </a:r>
            <a:endParaRPr lang="en-US" altLang="ja-JP" sz="1100" dirty="0"/>
          </a:p>
          <a:p>
            <a:pPr lvl="1"/>
            <a:r>
              <a:rPr lang="ja-JP" altLang="en-US" sz="1100" dirty="0"/>
              <a:t>☎　</a:t>
            </a:r>
            <a:r>
              <a:rPr lang="en-US" altLang="ja-JP" sz="1100" dirty="0"/>
              <a:t>096-369-3203</a:t>
            </a:r>
            <a:endParaRPr lang="ja-JP" altLang="en-US" sz="1100" dirty="0"/>
          </a:p>
        </p:txBody>
      </p:sp>
      <p:pic>
        <p:nvPicPr>
          <p:cNvPr id="22" name="図 21">
            <a:extLst>
              <a:ext uri="{FF2B5EF4-FFF2-40B4-BE49-F238E27FC236}">
                <a16:creationId xmlns:a16="http://schemas.microsoft.com/office/drawing/2014/main" id="{AA7F002A-B61D-40CB-8BB4-CC3C2198F330}"/>
              </a:ext>
            </a:extLst>
          </p:cNvPr>
          <p:cNvPicPr>
            <a:picLocks noChangeAspect="1"/>
          </p:cNvPicPr>
          <p:nvPr/>
        </p:nvPicPr>
        <p:blipFill rotWithShape="1">
          <a:blip r:embed="rId2">
            <a:extLst>
              <a:ext uri="{28A0092B-C50C-407E-A947-70E740481C1C}">
                <a14:useLocalDpi xmlns:a14="http://schemas.microsoft.com/office/drawing/2010/main" val="0"/>
              </a:ext>
            </a:extLst>
          </a:blip>
          <a:srcRect b="10896"/>
          <a:stretch/>
        </p:blipFill>
        <p:spPr>
          <a:xfrm>
            <a:off x="1296840" y="1463606"/>
            <a:ext cx="4559457" cy="5549281"/>
          </a:xfrm>
          <a:prstGeom prst="rect">
            <a:avLst/>
          </a:prstGeom>
        </p:spPr>
      </p:pic>
      <p:sp>
        <p:nvSpPr>
          <p:cNvPr id="9" name="吹き出し: 四角形 8">
            <a:extLst>
              <a:ext uri="{FF2B5EF4-FFF2-40B4-BE49-F238E27FC236}">
                <a16:creationId xmlns:a16="http://schemas.microsoft.com/office/drawing/2014/main" id="{9C4C7840-13B2-4DF7-8DE9-61D86AEDD1DC}"/>
              </a:ext>
            </a:extLst>
          </p:cNvPr>
          <p:cNvSpPr/>
          <p:nvPr/>
        </p:nvSpPr>
        <p:spPr>
          <a:xfrm>
            <a:off x="5012159" y="3408516"/>
            <a:ext cx="1296566" cy="519401"/>
          </a:xfrm>
          <a:prstGeom prst="wedgeRectCallout">
            <a:avLst>
              <a:gd name="adj1" fmla="val -110321"/>
              <a:gd name="adj2" fmla="val -55274"/>
            </a:avLst>
          </a:prstGeom>
          <a:solidFill>
            <a:schemeClr val="bg1">
              <a:lumMod val="95000"/>
            </a:schemeClr>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kumimoji="1" lang="ja-JP" altLang="en-US" sz="800" dirty="0">
                <a:solidFill>
                  <a:schemeClr val="tx1"/>
                </a:solidFill>
              </a:rPr>
              <a:t>マナブルに登録されている会員情報が表示されます。</a:t>
            </a:r>
          </a:p>
        </p:txBody>
      </p:sp>
      <p:sp>
        <p:nvSpPr>
          <p:cNvPr id="3" name="吹き出し: 四角形 2">
            <a:extLst>
              <a:ext uri="{FF2B5EF4-FFF2-40B4-BE49-F238E27FC236}">
                <a16:creationId xmlns:a16="http://schemas.microsoft.com/office/drawing/2014/main" id="{BAF22E11-920B-4693-9E3F-61407FD89F23}"/>
              </a:ext>
            </a:extLst>
          </p:cNvPr>
          <p:cNvSpPr/>
          <p:nvPr/>
        </p:nvSpPr>
        <p:spPr>
          <a:xfrm>
            <a:off x="699954" y="5443599"/>
            <a:ext cx="1296566" cy="317795"/>
          </a:xfrm>
          <a:prstGeom prst="wedgeRectCallout">
            <a:avLst>
              <a:gd name="adj1" fmla="val 73959"/>
              <a:gd name="adj2" fmla="val -146359"/>
            </a:avLst>
          </a:prstGeom>
          <a:solidFill>
            <a:schemeClr val="bg1">
              <a:lumMod val="95000"/>
            </a:schemeClr>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kumimoji="1" lang="ja-JP" altLang="en-US" sz="800" dirty="0">
                <a:solidFill>
                  <a:schemeClr val="tx1"/>
                </a:solidFill>
              </a:rPr>
              <a:t>研修の内容が表示されます。</a:t>
            </a:r>
            <a:endParaRPr kumimoji="1" lang="en-US" altLang="ja-JP" sz="800" dirty="0">
              <a:solidFill>
                <a:schemeClr val="tx1"/>
              </a:solidFill>
            </a:endParaRPr>
          </a:p>
          <a:p>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6B8D9CD4-D939-4D0A-A0E0-B2AA844571BB}"/>
              </a:ext>
            </a:extLst>
          </p:cNvPr>
          <p:cNvSpPr/>
          <p:nvPr/>
        </p:nvSpPr>
        <p:spPr>
          <a:xfrm>
            <a:off x="2041534" y="3811399"/>
            <a:ext cx="3070071" cy="923330"/>
          </a:xfrm>
          <a:prstGeom prst="rect">
            <a:avLst/>
          </a:prstGeom>
          <a:noFill/>
        </p:spPr>
        <p:txBody>
          <a:bodyPr wrap="none" lIns="91440" tIns="45720" rIns="91440" bIns="45720">
            <a:spAutoFit/>
          </a:bodyPr>
          <a:lstStyle/>
          <a:p>
            <a:pPr algn="ctr"/>
            <a:r>
              <a:rPr lang="en-US" altLang="ja-JP" sz="5400" b="1" dirty="0">
                <a:ln w="22225">
                  <a:solidFill>
                    <a:schemeClr val="bg1">
                      <a:lumMod val="95000"/>
                    </a:schemeClr>
                  </a:solidFill>
                  <a:prstDash val="solid"/>
                </a:ln>
                <a:solidFill>
                  <a:schemeClr val="bg1">
                    <a:lumMod val="50000"/>
                  </a:schemeClr>
                </a:solidFill>
                <a:effectLst/>
              </a:rPr>
              <a:t>SAMPLE</a:t>
            </a:r>
            <a:endParaRPr lang="ja-JP" altLang="en-US" sz="5400" b="1" dirty="0">
              <a:ln w="22225">
                <a:solidFill>
                  <a:schemeClr val="bg1">
                    <a:lumMod val="95000"/>
                  </a:schemeClr>
                </a:solidFill>
                <a:prstDash val="solid"/>
              </a:ln>
              <a:solidFill>
                <a:schemeClr val="bg1">
                  <a:lumMod val="50000"/>
                </a:schemeClr>
              </a:solidFill>
              <a:effectLst/>
            </a:endParaRPr>
          </a:p>
        </p:txBody>
      </p:sp>
      <p:sp>
        <p:nvSpPr>
          <p:cNvPr id="23" name="正方形/長方形 22">
            <a:extLst>
              <a:ext uri="{FF2B5EF4-FFF2-40B4-BE49-F238E27FC236}">
                <a16:creationId xmlns:a16="http://schemas.microsoft.com/office/drawing/2014/main" id="{8A652436-9B49-4F8E-B21D-E62547016622}"/>
              </a:ext>
            </a:extLst>
          </p:cNvPr>
          <p:cNvSpPr/>
          <p:nvPr/>
        </p:nvSpPr>
        <p:spPr>
          <a:xfrm>
            <a:off x="1368678" y="1535903"/>
            <a:ext cx="563288" cy="48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111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AF95620-3AC0-4401-8A54-A94AB5135EF2}"/>
              </a:ext>
            </a:extLst>
          </p:cNvPr>
          <p:cNvSpPr>
            <a:spLocks noGrp="1" noChangeArrowheads="1"/>
          </p:cNvSpPr>
          <p:nvPr>
            <p:ph type="title"/>
          </p:nvPr>
        </p:nvSpPr>
        <p:spPr/>
        <p:txBody>
          <a:bodyPr/>
          <a:lstStyle/>
          <a:p>
            <a:r>
              <a:rPr lang="en-US" altLang="ja-JP" dirty="0"/>
              <a:t>3</a:t>
            </a:r>
            <a:r>
              <a:rPr lang="en-US" altLang="ja-JP" sz="1800" dirty="0"/>
              <a:t>. </a:t>
            </a:r>
            <a:r>
              <a:rPr lang="ja-JP" altLang="en-US" sz="1800" dirty="0"/>
              <a:t>申込フォームに情報を入力・送信　　　　　　　　　　　　　　　　　　　　　　　</a:t>
            </a:r>
            <a:endParaRPr lang="ja-JP" altLang="en-US" dirty="0"/>
          </a:p>
        </p:txBody>
      </p:sp>
      <p:sp>
        <p:nvSpPr>
          <p:cNvPr id="19459" name="Rectangle 3">
            <a:extLst>
              <a:ext uri="{FF2B5EF4-FFF2-40B4-BE49-F238E27FC236}">
                <a16:creationId xmlns:a16="http://schemas.microsoft.com/office/drawing/2014/main" id="{EF792F47-1D37-48E3-BE43-1C9E101BA678}"/>
              </a:ext>
            </a:extLst>
          </p:cNvPr>
          <p:cNvSpPr>
            <a:spLocks noGrp="1" noChangeArrowheads="1"/>
          </p:cNvSpPr>
          <p:nvPr>
            <p:ph idx="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⑤申込み完了</a:t>
            </a:r>
            <a:br>
              <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rPr>
            </a:b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　</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下記画面が表示されましたら、研修の申込みは完了です。</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4" name="スライド番号プレースホルダー 3">
            <a:extLst>
              <a:ext uri="{FF2B5EF4-FFF2-40B4-BE49-F238E27FC236}">
                <a16:creationId xmlns:a16="http://schemas.microsoft.com/office/drawing/2014/main" id="{69A60A19-FA2C-4885-B5DD-1EF5683E14DD}"/>
              </a:ext>
            </a:extLst>
          </p:cNvPr>
          <p:cNvSpPr>
            <a:spLocks noGrp="1"/>
          </p:cNvSpPr>
          <p:nvPr>
            <p:ph type="sldNum" sz="quarter" idx="10"/>
          </p:nvPr>
        </p:nvSpPr>
        <p:spPr>
          <a:xfrm>
            <a:off x="5074920" y="9613900"/>
            <a:ext cx="1600200" cy="292100"/>
          </a:xfrm>
        </p:spPr>
        <p:txBody>
          <a:bodyPr/>
          <a:lstStyle/>
          <a:p>
            <a:r>
              <a:rPr lang="en-US" altLang="ja-JP"/>
              <a:t>p</a:t>
            </a:r>
            <a:fld id="{5C205263-04DB-40C9-B0B2-9E9E18F6DF70}" type="slidenum">
              <a:rPr lang="en-US" altLang="ja-JP"/>
              <a:pPr/>
              <a:t>16</a:t>
            </a:fld>
            <a:endParaRPr lang="en-US" altLang="ja-JP"/>
          </a:p>
        </p:txBody>
      </p:sp>
      <p:pic>
        <p:nvPicPr>
          <p:cNvPr id="7" name="図 6">
            <a:extLst>
              <a:ext uri="{FF2B5EF4-FFF2-40B4-BE49-F238E27FC236}">
                <a16:creationId xmlns:a16="http://schemas.microsoft.com/office/drawing/2014/main" id="{EEE188F5-25F9-4DED-A099-1E5720FB4C53}"/>
              </a:ext>
            </a:extLst>
          </p:cNvPr>
          <p:cNvPicPr>
            <a:picLocks noChangeAspect="1"/>
          </p:cNvPicPr>
          <p:nvPr/>
        </p:nvPicPr>
        <p:blipFill rotWithShape="1">
          <a:blip r:embed="rId2">
            <a:extLst>
              <a:ext uri="{28A0092B-C50C-407E-A947-70E740481C1C}">
                <a14:useLocalDpi xmlns:a14="http://schemas.microsoft.com/office/drawing/2010/main" val="0"/>
              </a:ext>
            </a:extLst>
          </a:blip>
          <a:srcRect b="33295"/>
          <a:stretch/>
        </p:blipFill>
        <p:spPr>
          <a:xfrm>
            <a:off x="562722" y="1566809"/>
            <a:ext cx="5727311" cy="2588332"/>
          </a:xfrm>
          <a:prstGeom prst="rect">
            <a:avLst/>
          </a:prstGeom>
        </p:spPr>
      </p:pic>
      <p:sp>
        <p:nvSpPr>
          <p:cNvPr id="23" name="正方形/長方形 22">
            <a:extLst>
              <a:ext uri="{FF2B5EF4-FFF2-40B4-BE49-F238E27FC236}">
                <a16:creationId xmlns:a16="http://schemas.microsoft.com/office/drawing/2014/main" id="{670834B2-BA37-405A-B6FF-1D1DF0752846}"/>
              </a:ext>
            </a:extLst>
          </p:cNvPr>
          <p:cNvSpPr/>
          <p:nvPr/>
        </p:nvSpPr>
        <p:spPr>
          <a:xfrm>
            <a:off x="652054" y="1707809"/>
            <a:ext cx="563288" cy="48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8798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051" y="838735"/>
            <a:ext cx="5903913" cy="8424862"/>
          </a:xfrm>
        </p:spPr>
        <p:txBody>
          <a:bodyPr/>
          <a:lstStyle/>
          <a:p>
            <a:r>
              <a:rPr lang="ja-JP" altLang="en-US" dirty="0"/>
              <a:t>申込結果の確認を行う</a:t>
            </a:r>
            <a:endParaRPr lang="en-US" altLang="ja-JP" dirty="0"/>
          </a:p>
          <a:p>
            <a:pPr lvl="1"/>
            <a:r>
              <a:rPr lang="ja-JP" altLang="en-US" dirty="0"/>
              <a:t>左メニューの「</a:t>
            </a:r>
            <a:r>
              <a:rPr lang="ja-JP" altLang="en-US" b="1" dirty="0"/>
              <a:t>申込履歴</a:t>
            </a:r>
            <a:r>
              <a:rPr lang="ja-JP" altLang="en-US" dirty="0"/>
              <a:t>」から申込結果の確認を行うことができます。</a:t>
            </a:r>
            <a:br>
              <a:rPr lang="en-US" altLang="ja-JP" dirty="0"/>
            </a:br>
            <a:r>
              <a:rPr lang="ja-JP" altLang="en-US" dirty="0"/>
              <a:t>申込結果が「承認」となっている研修は受講が確定しているため、お支払いが可能です。</a:t>
            </a:r>
            <a:br>
              <a:rPr lang="en-US" altLang="ja-JP" dirty="0">
                <a:solidFill>
                  <a:srgbClr val="FF0000"/>
                </a:solidFill>
              </a:rPr>
            </a:br>
            <a:br>
              <a:rPr lang="en-US" altLang="ja-JP" dirty="0">
                <a:solidFill>
                  <a:srgbClr val="FF0000"/>
                </a:solidFill>
              </a:rPr>
            </a:br>
            <a:r>
              <a:rPr lang="ja-JP" altLang="en-US" dirty="0"/>
              <a:t>申込結果が「非承認」となっている研修は参加が非承認となった研修です。</a:t>
            </a:r>
            <a:br>
              <a:rPr lang="en-US" altLang="ja-JP" dirty="0"/>
            </a:br>
            <a:r>
              <a:rPr lang="ja-JP" altLang="en-US" dirty="0"/>
              <a:t>「研修名」をクリックして非承認理由を確認してください。</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br>
              <a:rPr lang="en-US" altLang="ja-JP" dirty="0"/>
            </a:br>
            <a:br>
              <a:rPr lang="en-US" altLang="ja-JP" dirty="0"/>
            </a:br>
            <a:br>
              <a:rPr lang="en-US" altLang="ja-JP" dirty="0"/>
            </a:br>
            <a:r>
              <a:rPr lang="en-US" altLang="ja-JP" sz="1400" b="1" dirty="0">
                <a:latin typeface="+mn-ea"/>
              </a:rPr>
              <a:t>《</a:t>
            </a:r>
            <a:r>
              <a:rPr lang="ja-JP" altLang="en-US" sz="1400" b="1" dirty="0">
                <a:latin typeface="+mn-ea"/>
              </a:rPr>
              <a:t>申込結果「承認」の場合</a:t>
            </a:r>
            <a:r>
              <a:rPr lang="en-US" altLang="ja-JP" sz="1400" b="1" dirty="0">
                <a:latin typeface="+mn-ea"/>
              </a:rPr>
              <a:t>》</a:t>
            </a:r>
            <a:br>
              <a:rPr lang="en-US" altLang="ja-JP" sz="1400" b="1" dirty="0">
                <a:latin typeface="+mn-ea"/>
              </a:rPr>
            </a:b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申込結果が「承認」となっている研修は受講が確定しているため、お支払いが可能です。</a:t>
            </a:r>
            <a:br>
              <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rPr>
            </a:br>
            <a:br>
              <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rPr>
            </a:br>
            <a:r>
              <a:rPr kumimoji="1" lang="en-US" altLang="ja-JP" sz="1000" b="1" i="0" u="none" strike="noStrike" kern="1200" cap="none" spc="0" normalizeH="0" baseline="0" noProof="0" dirty="0">
                <a:ln>
                  <a:noFill/>
                </a:ln>
                <a:solidFill>
                  <a:srgbClr val="000000"/>
                </a:solidFill>
                <a:effectLst/>
                <a:uLnTx/>
                <a:uFillTx/>
                <a:latin typeface="メイリオ"/>
                <a:ea typeface="メイリオ"/>
                <a:cs typeface="+mn-cs"/>
              </a:rPr>
              <a:t>※</a:t>
            </a:r>
            <a:r>
              <a:rPr lang="ja-JP" altLang="en-US" b="1" dirty="0">
                <a:solidFill>
                  <a:srgbClr val="000000"/>
                </a:solidFill>
                <a:latin typeface="メイリオ"/>
                <a:ea typeface="メイリオ"/>
              </a:rPr>
              <a:t>お支払い方法について</a:t>
            </a:r>
            <a:r>
              <a:rPr kumimoji="1" lang="ja-JP" altLang="en-US" sz="1000" b="1" i="0" u="none" strike="noStrike" kern="1200" cap="none" spc="0" normalizeH="0" baseline="0" noProof="0" dirty="0">
                <a:ln>
                  <a:noFill/>
                </a:ln>
                <a:solidFill>
                  <a:srgbClr val="000000"/>
                </a:solidFill>
                <a:effectLst/>
                <a:uLnTx/>
                <a:uFillTx/>
                <a:latin typeface="メイリオ"/>
                <a:ea typeface="メイリオ"/>
                <a:cs typeface="+mn-cs"/>
              </a:rPr>
              <a:t>は、</a:t>
            </a:r>
            <a:r>
              <a:rPr kumimoji="1" lang="en-US" altLang="ja-JP" sz="1000" b="1" i="0" u="none" strike="noStrike" kern="1200" cap="none" spc="0" normalizeH="0" baseline="0" noProof="0" dirty="0">
                <a:ln>
                  <a:noFill/>
                </a:ln>
                <a:solidFill>
                  <a:srgbClr val="000000"/>
                </a:solidFill>
                <a:effectLst/>
                <a:uLnTx/>
                <a:uFillTx/>
                <a:latin typeface="メイリオ"/>
                <a:ea typeface="メイリオ"/>
                <a:cs typeface="+mn-cs"/>
              </a:rPr>
              <a:t>p.19</a:t>
            </a:r>
            <a:r>
              <a:rPr kumimoji="1" lang="ja-JP" altLang="en-US" sz="1000" b="1" i="0" u="none" strike="noStrike" kern="1200" cap="none" spc="0" normalizeH="0" baseline="0" noProof="0" dirty="0">
                <a:ln>
                  <a:noFill/>
                </a:ln>
                <a:solidFill>
                  <a:srgbClr val="000000"/>
                </a:solidFill>
                <a:effectLst/>
                <a:uLnTx/>
                <a:uFillTx/>
                <a:latin typeface="メイリオ"/>
                <a:ea typeface="メイリオ"/>
                <a:cs typeface="+mn-cs"/>
              </a:rPr>
              <a:t>「</a:t>
            </a:r>
            <a:r>
              <a:rPr lang="ja-JP" altLang="en-US" sz="1100" b="1" dirty="0">
                <a:solidFill>
                  <a:srgbClr val="000000"/>
                </a:solidFill>
                <a:latin typeface="メイリオ"/>
                <a:ea typeface="メイリオ"/>
              </a:rPr>
              <a:t>受講料納入</a:t>
            </a:r>
            <a:r>
              <a:rPr kumimoji="1" lang="ja-JP" altLang="en-US" sz="1000" b="1" i="0" u="none" strike="noStrike" kern="1200" cap="none" spc="0" normalizeH="0" baseline="0" noProof="0" dirty="0">
                <a:ln>
                  <a:noFill/>
                </a:ln>
                <a:solidFill>
                  <a:srgbClr val="000000"/>
                </a:solidFill>
                <a:effectLst/>
                <a:uLnTx/>
                <a:uFillTx/>
                <a:latin typeface="メイリオ"/>
                <a:ea typeface="メイリオ"/>
                <a:cs typeface="+mn-cs"/>
              </a:rPr>
              <a:t>」をご確認ください。 </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　</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lvl="1"/>
            <a:r>
              <a:rPr lang="ja-JP" altLang="en-US" sz="1400" b="1" dirty="0">
                <a:latin typeface="+mn-ea"/>
              </a:rPr>
              <a:t>　　　　　　　　　　　　　　　</a:t>
            </a:r>
            <a:endParaRPr lang="en-US" altLang="ja-JP" sz="1400" b="1" dirty="0">
              <a:latin typeface="+mn-ea"/>
            </a:endParaRPr>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br>
              <a:rPr lang="en-US" altLang="ja-JP" dirty="0"/>
            </a:br>
            <a:endParaRPr lang="en-US" altLang="ja-JP" dirty="0"/>
          </a:p>
        </p:txBody>
      </p:sp>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sz="1800" dirty="0"/>
              <a:t>4.</a:t>
            </a:r>
            <a:r>
              <a:rPr lang="ja-JP" altLang="en-US" dirty="0"/>
              <a:t> </a:t>
            </a:r>
            <a:r>
              <a:rPr lang="ja-JP" altLang="en-US" sz="1800" dirty="0"/>
              <a:t>申込結果の通知を確認する　　　　　　　　　　　</a:t>
            </a:r>
            <a:endParaRPr lang="ja-JP" altLang="en-US"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17</a:t>
            </a:fld>
            <a:endParaRPr lang="en-US" altLang="ja-JP"/>
          </a:p>
        </p:txBody>
      </p:sp>
      <p:sp>
        <p:nvSpPr>
          <p:cNvPr id="23" name="正方形/長方形 22">
            <a:extLst>
              <a:ext uri="{FF2B5EF4-FFF2-40B4-BE49-F238E27FC236}">
                <a16:creationId xmlns:a16="http://schemas.microsoft.com/office/drawing/2014/main" id="{C12FC23E-BD41-489D-922E-EF048F6BB1BF}"/>
              </a:ext>
            </a:extLst>
          </p:cNvPr>
          <p:cNvSpPr/>
          <p:nvPr/>
        </p:nvSpPr>
        <p:spPr>
          <a:xfrm>
            <a:off x="549051" y="2150201"/>
            <a:ext cx="563288" cy="48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C97D0F7C-E76D-4249-9DD8-AECABE93A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51" y="2183678"/>
            <a:ext cx="5522259" cy="2658865"/>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245EB4F4-F1E6-43B6-B72C-8E1BA24E6C6E}"/>
              </a:ext>
            </a:extLst>
          </p:cNvPr>
          <p:cNvSpPr/>
          <p:nvPr/>
        </p:nvSpPr>
        <p:spPr>
          <a:xfrm>
            <a:off x="4709459" y="3133165"/>
            <a:ext cx="397190" cy="17093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A961A85-C567-419F-8684-8266CD595495}"/>
              </a:ext>
            </a:extLst>
          </p:cNvPr>
          <p:cNvSpPr/>
          <p:nvPr/>
        </p:nvSpPr>
        <p:spPr>
          <a:xfrm>
            <a:off x="615576" y="2242671"/>
            <a:ext cx="448236" cy="42907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4098" name="Picture 2">
            <a:extLst>
              <a:ext uri="{FF2B5EF4-FFF2-40B4-BE49-F238E27FC236}">
                <a16:creationId xmlns:a16="http://schemas.microsoft.com/office/drawing/2014/main" id="{1D31F5D1-17C6-486B-B145-C797F7AC3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02" y="6048694"/>
            <a:ext cx="5358098" cy="3399664"/>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6EAB4066-0737-4814-97FB-46CDE52A348E}"/>
              </a:ext>
            </a:extLst>
          </p:cNvPr>
          <p:cNvSpPr/>
          <p:nvPr/>
        </p:nvSpPr>
        <p:spPr>
          <a:xfrm>
            <a:off x="2621205" y="9039602"/>
            <a:ext cx="1515291" cy="373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2EB71546-E4E0-4A4B-9A9D-E8A080C6C893}"/>
              </a:ext>
            </a:extLst>
          </p:cNvPr>
          <p:cNvPicPr>
            <a:picLocks noChangeAspect="1"/>
          </p:cNvPicPr>
          <p:nvPr/>
        </p:nvPicPr>
        <p:blipFill rotWithShape="1">
          <a:blip r:embed="rId4">
            <a:extLst>
              <a:ext uri="{28A0092B-C50C-407E-A947-70E740481C1C}">
                <a14:useLocalDpi xmlns:a14="http://schemas.microsoft.com/office/drawing/2010/main" val="0"/>
              </a:ext>
            </a:extLst>
          </a:blip>
          <a:srcRect l="24473" t="31245" r="64612" b="64998"/>
          <a:stretch/>
        </p:blipFill>
        <p:spPr>
          <a:xfrm>
            <a:off x="676643" y="6409509"/>
            <a:ext cx="774338" cy="19158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051" y="838735"/>
            <a:ext cx="5903913" cy="8424862"/>
          </a:xfrm>
        </p:spPr>
        <p:txBody>
          <a:bodyPr/>
          <a:lstStyle/>
          <a:p>
            <a:r>
              <a:rPr lang="ja-JP" altLang="en-US" sz="1400" b="1" dirty="0">
                <a:latin typeface="+mn-ea"/>
              </a:rPr>
              <a:t>　</a:t>
            </a:r>
            <a:r>
              <a:rPr lang="en-US" altLang="ja-JP" sz="1400" b="1" dirty="0">
                <a:latin typeface="+mn-ea"/>
              </a:rPr>
              <a:t>《</a:t>
            </a:r>
            <a:r>
              <a:rPr lang="ja-JP" altLang="en-US" dirty="0">
                <a:latin typeface="+mn-ea"/>
              </a:rPr>
              <a:t>申込結果</a:t>
            </a:r>
            <a:r>
              <a:rPr lang="ja-JP" altLang="en-US" sz="1400" b="1" dirty="0">
                <a:latin typeface="+mn-ea"/>
              </a:rPr>
              <a:t>「非承認」の場合</a:t>
            </a:r>
            <a:r>
              <a:rPr lang="en-US" altLang="ja-JP" sz="1400" b="1" dirty="0">
                <a:latin typeface="+mn-ea"/>
              </a:rPr>
              <a:t>》</a:t>
            </a:r>
            <a:br>
              <a:rPr lang="en-US" altLang="ja-JP" sz="1400" b="1" dirty="0">
                <a:latin typeface="+mn-ea"/>
              </a:rPr>
            </a:br>
            <a:r>
              <a:rPr lang="ja-JP" altLang="en-US" sz="1400" b="1" dirty="0">
                <a:latin typeface="+mn-ea"/>
              </a:rPr>
              <a:t>　</a:t>
            </a:r>
            <a:r>
              <a:rPr lang="en-US" altLang="ja-JP" dirty="0">
                <a:latin typeface="+mn-ea"/>
              </a:rPr>
              <a:t> </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申込結果が「非承認」の場合には、下記ページより非承認理由を確認できます。</a:t>
            </a:r>
            <a:br>
              <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rPr>
            </a:b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　　</a:t>
            </a:r>
            <a:r>
              <a:rPr kumimoji="1" lang="en-US" altLang="ja-JP" sz="1000" b="1"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000" b="1" i="0" u="none" strike="noStrike" kern="1200" cap="none" spc="0" normalizeH="0" baseline="0" noProof="0" dirty="0">
                <a:ln>
                  <a:noFill/>
                </a:ln>
                <a:solidFill>
                  <a:srgbClr val="000000"/>
                </a:solidFill>
                <a:effectLst/>
                <a:uLnTx/>
                <a:uFillTx/>
                <a:latin typeface="メイリオ"/>
                <a:ea typeface="メイリオ"/>
                <a:cs typeface="+mn-cs"/>
              </a:rPr>
              <a:t>非承認理由を公開していない研修もあります。 </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　　 </a:t>
            </a:r>
            <a:endParaRPr lang="en-US" altLang="ja-JP" dirty="0">
              <a:latin typeface="+mn-ea"/>
            </a:endParaRPr>
          </a:p>
          <a:p>
            <a:endParaRPr lang="en-US" altLang="ja-JP" sz="1400" b="1" dirty="0">
              <a:latin typeface="+mn-ea"/>
            </a:endParaRPr>
          </a:p>
          <a:p>
            <a:endParaRPr lang="en-US" altLang="ja-JP" dirty="0">
              <a:latin typeface="+mn-ea"/>
            </a:endParaRPr>
          </a:p>
          <a:p>
            <a:endParaRPr lang="en-US" altLang="ja-JP" sz="1400" b="1" dirty="0">
              <a:latin typeface="+mn-ea"/>
            </a:endParaRPr>
          </a:p>
          <a:p>
            <a:endParaRPr lang="en-US" altLang="ja-JP" dirty="0">
              <a:latin typeface="+mn-ea"/>
            </a:endParaRPr>
          </a:p>
          <a:p>
            <a:endParaRPr lang="en-US" altLang="ja-JP" sz="1400" b="1" dirty="0">
              <a:latin typeface="+mn-ea"/>
            </a:endParaRPr>
          </a:p>
          <a:p>
            <a:endParaRPr lang="en-US" altLang="ja-JP" dirty="0">
              <a:latin typeface="+mn-ea"/>
            </a:endParaRPr>
          </a:p>
          <a:p>
            <a:endParaRPr lang="en-US" altLang="ja-JP" sz="1400" b="1" dirty="0">
              <a:latin typeface="+mn-ea"/>
            </a:endParaRPr>
          </a:p>
          <a:p>
            <a:endParaRPr lang="en-US" altLang="ja-JP" dirty="0">
              <a:latin typeface="+mn-ea"/>
            </a:endParaRPr>
          </a:p>
          <a:p>
            <a:endParaRPr lang="en-US" altLang="ja-JP" sz="1400" b="1" dirty="0">
              <a:latin typeface="+mn-ea"/>
            </a:endParaRPr>
          </a:p>
          <a:p>
            <a:endParaRPr lang="en-US" altLang="ja-JP" dirty="0">
              <a:latin typeface="+mn-ea"/>
            </a:endParaRPr>
          </a:p>
          <a:p>
            <a:endParaRPr lang="en-US" altLang="ja-JP" sz="1400" b="1" dirty="0">
              <a:latin typeface="+mn-ea"/>
            </a:endParaRPr>
          </a:p>
          <a:p>
            <a:endParaRPr lang="en-US" altLang="ja-JP" dirty="0">
              <a:latin typeface="+mn-ea"/>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br>
              <a:rPr lang="en-US" altLang="ja-JP" sz="1400" b="1" dirty="0">
                <a:latin typeface="+mn-ea"/>
              </a:rPr>
            </a:br>
            <a:r>
              <a:rPr lang="en-US" altLang="ja-JP" sz="1400" b="1" dirty="0">
                <a:latin typeface="+mn-ea"/>
              </a:rPr>
              <a:t>《</a:t>
            </a:r>
            <a:r>
              <a:rPr lang="ja-JP" altLang="en-US" sz="1400" b="1" dirty="0">
                <a:latin typeface="+mn-ea"/>
              </a:rPr>
              <a:t>申込結果がまだ出ていない場合</a:t>
            </a:r>
            <a:r>
              <a:rPr lang="en-US" altLang="ja-JP" sz="1400" b="1" dirty="0">
                <a:latin typeface="+mn-ea"/>
              </a:rPr>
              <a:t>》</a:t>
            </a:r>
            <a:br>
              <a:rPr lang="en-US" altLang="ja-JP" sz="1400" b="1" dirty="0">
                <a:latin typeface="+mn-ea"/>
              </a:rPr>
            </a:br>
            <a:r>
              <a:rPr lang="ja-JP" altLang="en-US" sz="1400" b="1" dirty="0">
                <a:latin typeface="+mn-ea"/>
              </a:rPr>
              <a:t> 　</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申込結果が「研修申込中」となっている研修は、まだ申込結果が発表されていません。</a:t>
            </a:r>
            <a:br>
              <a:rPr lang="en-US" altLang="ja-JP" dirty="0">
                <a:solidFill>
                  <a:srgbClr val="000000"/>
                </a:solidFill>
                <a:latin typeface="メイリオ"/>
                <a:ea typeface="メイリオ"/>
              </a:rPr>
            </a:br>
            <a:r>
              <a:rPr lang="ja-JP" altLang="en-US" dirty="0">
                <a:solidFill>
                  <a:srgbClr val="000000"/>
                </a:solidFill>
                <a:latin typeface="メイリオ"/>
                <a:ea typeface="メイリオ"/>
              </a:rPr>
              <a:t> 　 もうしばらくお待ちください。</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r>
              <a:rPr lang="ja-JP" altLang="en-US" sz="1400" b="1" dirty="0">
                <a:latin typeface="+mn-ea"/>
              </a:rPr>
              <a:t>　　　　　　　　　　　　　　</a:t>
            </a:r>
            <a:endParaRPr lang="en-US" altLang="ja-JP" sz="1400" b="1" dirty="0">
              <a:latin typeface="+mn-ea"/>
            </a:endParaRPr>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br>
              <a:rPr lang="en-US" altLang="ja-JP" dirty="0"/>
            </a:br>
            <a:endParaRPr lang="en-US" altLang="ja-JP" dirty="0"/>
          </a:p>
        </p:txBody>
      </p:sp>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sz="1800" dirty="0"/>
              <a:t>4.</a:t>
            </a:r>
            <a:r>
              <a:rPr lang="ja-JP" altLang="en-US" sz="1800" dirty="0"/>
              <a:t>申込結果の通知を確認する　　　　　　　　　　　</a:t>
            </a:r>
            <a:endParaRPr lang="ja-JP" altLang="en-US"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18</a:t>
            </a:fld>
            <a:endParaRPr lang="en-US" altLang="ja-JP"/>
          </a:p>
        </p:txBody>
      </p:sp>
      <p:sp>
        <p:nvSpPr>
          <p:cNvPr id="15" name="正方形/長方形 14">
            <a:extLst>
              <a:ext uri="{FF2B5EF4-FFF2-40B4-BE49-F238E27FC236}">
                <a16:creationId xmlns:a16="http://schemas.microsoft.com/office/drawing/2014/main" id="{6EAB4066-0737-4814-97FB-46CDE52A348E}"/>
              </a:ext>
            </a:extLst>
          </p:cNvPr>
          <p:cNvSpPr/>
          <p:nvPr/>
        </p:nvSpPr>
        <p:spPr>
          <a:xfrm>
            <a:off x="2477902" y="6840438"/>
            <a:ext cx="1825158" cy="2880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2" name="Picture 2">
            <a:extLst>
              <a:ext uri="{FF2B5EF4-FFF2-40B4-BE49-F238E27FC236}">
                <a16:creationId xmlns:a16="http://schemas.microsoft.com/office/drawing/2014/main" id="{B2181F05-A9AE-4085-A643-27FD7B331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58" y="1641229"/>
            <a:ext cx="5134883" cy="3481498"/>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60F0913B-01ED-456E-835C-AB5215D16BCC}"/>
              </a:ext>
            </a:extLst>
          </p:cNvPr>
          <p:cNvPicPr>
            <a:picLocks noChangeAspect="1"/>
          </p:cNvPicPr>
          <p:nvPr/>
        </p:nvPicPr>
        <p:blipFill rotWithShape="1">
          <a:blip r:embed="rId3">
            <a:extLst>
              <a:ext uri="{28A0092B-C50C-407E-A947-70E740481C1C}">
                <a14:useLocalDpi xmlns:a14="http://schemas.microsoft.com/office/drawing/2010/main" val="0"/>
              </a:ext>
            </a:extLst>
          </a:blip>
          <a:srcRect l="24473" t="31245" r="64612" b="64998"/>
          <a:stretch/>
        </p:blipFill>
        <p:spPr>
          <a:xfrm>
            <a:off x="935229" y="2584717"/>
            <a:ext cx="626034" cy="154895"/>
          </a:xfrm>
          <a:prstGeom prst="rect">
            <a:avLst/>
          </a:prstGeom>
        </p:spPr>
      </p:pic>
      <p:sp>
        <p:nvSpPr>
          <p:cNvPr id="14" name="正方形/長方形 13">
            <a:extLst>
              <a:ext uri="{FF2B5EF4-FFF2-40B4-BE49-F238E27FC236}">
                <a16:creationId xmlns:a16="http://schemas.microsoft.com/office/drawing/2014/main" id="{4FADD424-30E6-4FC4-8784-3A97C0484390}"/>
              </a:ext>
            </a:extLst>
          </p:cNvPr>
          <p:cNvSpPr/>
          <p:nvPr/>
        </p:nvSpPr>
        <p:spPr>
          <a:xfrm>
            <a:off x="861558" y="1620730"/>
            <a:ext cx="5134883" cy="6436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124" name="Picture 4">
            <a:extLst>
              <a:ext uri="{FF2B5EF4-FFF2-40B4-BE49-F238E27FC236}">
                <a16:creationId xmlns:a16="http://schemas.microsoft.com/office/drawing/2014/main" id="{D260BF4F-EE53-46A8-BA5E-58E699E07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229" y="6434698"/>
            <a:ext cx="4977517" cy="2849398"/>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F866BD33-006A-4F6E-8571-6C30D8EEF3C9}"/>
              </a:ext>
            </a:extLst>
          </p:cNvPr>
          <p:cNvPicPr>
            <a:picLocks noChangeAspect="1"/>
          </p:cNvPicPr>
          <p:nvPr/>
        </p:nvPicPr>
        <p:blipFill rotWithShape="1">
          <a:blip r:embed="rId3">
            <a:extLst>
              <a:ext uri="{28A0092B-C50C-407E-A947-70E740481C1C}">
                <a14:useLocalDpi xmlns:a14="http://schemas.microsoft.com/office/drawing/2010/main" val="0"/>
              </a:ext>
            </a:extLst>
          </a:blip>
          <a:srcRect l="24473" t="31245" r="64612" b="64998"/>
          <a:stretch/>
        </p:blipFill>
        <p:spPr>
          <a:xfrm>
            <a:off x="993660" y="6762990"/>
            <a:ext cx="626034" cy="154895"/>
          </a:xfrm>
          <a:prstGeom prst="rect">
            <a:avLst/>
          </a:prstGeom>
        </p:spPr>
      </p:pic>
      <p:sp>
        <p:nvSpPr>
          <p:cNvPr id="18" name="正方形/長方形 17">
            <a:extLst>
              <a:ext uri="{FF2B5EF4-FFF2-40B4-BE49-F238E27FC236}">
                <a16:creationId xmlns:a16="http://schemas.microsoft.com/office/drawing/2014/main" id="{D00C042B-3992-4B90-9D5F-7BFF618D09BD}"/>
              </a:ext>
            </a:extLst>
          </p:cNvPr>
          <p:cNvSpPr/>
          <p:nvPr/>
        </p:nvSpPr>
        <p:spPr>
          <a:xfrm>
            <a:off x="1495543" y="2311571"/>
            <a:ext cx="508185" cy="4952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566C3618-BCA8-4DC5-8B8C-6F4E9F586614}"/>
              </a:ext>
            </a:extLst>
          </p:cNvPr>
          <p:cNvSpPr/>
          <p:nvPr/>
        </p:nvSpPr>
        <p:spPr>
          <a:xfrm>
            <a:off x="1595841" y="6490058"/>
            <a:ext cx="508185" cy="4952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12540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051" y="838735"/>
            <a:ext cx="5903913" cy="8424862"/>
          </a:xfrm>
        </p:spPr>
        <p:txBody>
          <a:bodyPr/>
          <a:lstStyle/>
          <a:p>
            <a:r>
              <a:rPr lang="ja-JP" altLang="en-US" dirty="0"/>
              <a:t>①申込結果「承認」の研修で「支払う」を選択する</a:t>
            </a:r>
            <a:endParaRPr lang="en-US" altLang="ja-JP" dirty="0"/>
          </a:p>
          <a:p>
            <a:pPr lvl="1"/>
            <a:r>
              <a:rPr lang="ja-JP" altLang="en-US" dirty="0"/>
              <a:t>申込履歴の研修一覧で申込結果が「承認」となっている研修は、お支払いに進みます。</a:t>
            </a:r>
            <a:br>
              <a:rPr lang="en-US" altLang="ja-JP" dirty="0"/>
            </a:br>
            <a:r>
              <a:rPr lang="ja-JP" altLang="en-US" dirty="0"/>
              <a:t>研修詳細から、「支払う」ボタンをクリックしてください。</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ja-JP" dirty="0"/>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ja-JP" dirty="0"/>
          </a:p>
          <a:p>
            <a:pPr marL="0" marR="0" lvl="0" indent="0" algn="l" defTabSz="914400" rtl="0" eaLnBrk="1" fontAlgn="base" latinLnBrk="0" hangingPunct="1">
              <a:lnSpc>
                <a:spcPct val="100000"/>
              </a:lnSpc>
              <a:spcBef>
                <a:spcPct val="50000"/>
              </a:spcBef>
              <a:spcAft>
                <a:spcPct val="0"/>
              </a:spcAft>
              <a:buClrTx/>
              <a:buSzTx/>
              <a:buFontTx/>
              <a:buNone/>
              <a:tabLst/>
              <a:defRPr/>
            </a:pPr>
            <a:br>
              <a:rPr lang="en-US" altLang="ja-JP" dirty="0"/>
            </a:br>
            <a:r>
              <a:rPr lang="ja-JP" altLang="en-US" dirty="0">
                <a:solidFill>
                  <a:srgbClr val="000000"/>
                </a:solidFill>
                <a:latin typeface="メイリオ"/>
                <a:ea typeface="メイリオ"/>
              </a:rPr>
              <a:t>②お支払内容の確認</a:t>
            </a: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r>
              <a:rPr lang="ja-JP" altLang="en-US" dirty="0">
                <a:solidFill>
                  <a:srgbClr val="000000"/>
                </a:solidFill>
                <a:latin typeface="メイリオ"/>
                <a:ea typeface="メイリオ"/>
              </a:rPr>
              <a:t>お支払いは内容をご確認の上、「お支払いはこちらへ」をクリックしてください。</a:t>
            </a:r>
            <a:br>
              <a:rPr lang="en-US" altLang="ja-JP" dirty="0">
                <a:solidFill>
                  <a:srgbClr val="000000"/>
                </a:solidFill>
                <a:latin typeface="メイリオ"/>
                <a:ea typeface="メイリオ"/>
              </a:rPr>
            </a:b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r>
              <a:rPr lang="ja-JP" altLang="en-US" sz="1400" b="1" dirty="0">
                <a:latin typeface="+mn-ea"/>
              </a:rPr>
              <a:t>　　　　　　　　　　　　　　　</a:t>
            </a:r>
            <a:endParaRPr lang="en-US" altLang="ja-JP" sz="1400" b="1" dirty="0">
              <a:latin typeface="+mn-ea"/>
            </a:endParaRPr>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br>
              <a:rPr lang="en-US" altLang="ja-JP" dirty="0"/>
            </a:br>
            <a:endParaRPr lang="en-US" altLang="ja-JP" dirty="0"/>
          </a:p>
        </p:txBody>
      </p:sp>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5.</a:t>
            </a:r>
            <a:r>
              <a:rPr lang="ja-JP" altLang="en-US" dirty="0"/>
              <a:t>　</a:t>
            </a:r>
            <a:r>
              <a:rPr lang="ja-JP" altLang="en-US" sz="1800" dirty="0"/>
              <a:t>受講料納入　　　　　　　　　　　　　　　　　　 </a:t>
            </a:r>
            <a:endParaRPr lang="ja-JP" altLang="en-US"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19</a:t>
            </a:fld>
            <a:endParaRPr lang="en-US" altLang="ja-JP"/>
          </a:p>
        </p:txBody>
      </p:sp>
      <p:pic>
        <p:nvPicPr>
          <p:cNvPr id="6146" name="Picture 2">
            <a:extLst>
              <a:ext uri="{FF2B5EF4-FFF2-40B4-BE49-F238E27FC236}">
                <a16:creationId xmlns:a16="http://schemas.microsoft.com/office/drawing/2014/main" id="{600E809C-32C0-40AB-BF7A-D26AE4585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99" y="1729423"/>
            <a:ext cx="4763328" cy="2947309"/>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6EAB4066-0737-4814-97FB-46CDE52A348E}"/>
              </a:ext>
            </a:extLst>
          </p:cNvPr>
          <p:cNvSpPr/>
          <p:nvPr/>
        </p:nvSpPr>
        <p:spPr>
          <a:xfrm>
            <a:off x="2522124" y="4324696"/>
            <a:ext cx="1483277" cy="3520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C7598FDB-EF44-4ED1-B97D-73ECA9BBAA0C}"/>
              </a:ext>
            </a:extLst>
          </p:cNvPr>
          <p:cNvPicPr>
            <a:picLocks noChangeAspect="1"/>
          </p:cNvPicPr>
          <p:nvPr/>
        </p:nvPicPr>
        <p:blipFill rotWithShape="1">
          <a:blip r:embed="rId3">
            <a:extLst>
              <a:ext uri="{28A0092B-C50C-407E-A947-70E740481C1C}">
                <a14:useLocalDpi xmlns:a14="http://schemas.microsoft.com/office/drawing/2010/main" val="0"/>
              </a:ext>
            </a:extLst>
          </a:blip>
          <a:srcRect l="24473" t="31245" r="64612" b="64998"/>
          <a:stretch/>
        </p:blipFill>
        <p:spPr>
          <a:xfrm>
            <a:off x="942102" y="2021212"/>
            <a:ext cx="540942" cy="133841"/>
          </a:xfrm>
          <a:prstGeom prst="rect">
            <a:avLst/>
          </a:prstGeom>
        </p:spPr>
      </p:pic>
      <p:pic>
        <p:nvPicPr>
          <p:cNvPr id="6150" name="Picture 6">
            <a:extLst>
              <a:ext uri="{FF2B5EF4-FFF2-40B4-BE49-F238E27FC236}">
                <a16:creationId xmlns:a16="http://schemas.microsoft.com/office/drawing/2014/main" id="{E29D0219-9B23-40D4-8A6E-534457387F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4" y="6365480"/>
            <a:ext cx="5311026" cy="2291609"/>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245EB4F4-F1E6-43B6-B72C-8E1BA24E6C6E}"/>
              </a:ext>
            </a:extLst>
          </p:cNvPr>
          <p:cNvSpPr/>
          <p:nvPr/>
        </p:nvSpPr>
        <p:spPr>
          <a:xfrm>
            <a:off x="2515817" y="8265150"/>
            <a:ext cx="1600200" cy="4430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6030FCA9-79B8-4B0D-85C5-008578A9C12A}"/>
              </a:ext>
            </a:extLst>
          </p:cNvPr>
          <p:cNvPicPr>
            <a:picLocks noChangeAspect="1"/>
          </p:cNvPicPr>
          <p:nvPr/>
        </p:nvPicPr>
        <p:blipFill rotWithShape="1">
          <a:blip r:embed="rId5">
            <a:extLst>
              <a:ext uri="{28A0092B-C50C-407E-A947-70E740481C1C}">
                <a14:useLocalDpi xmlns:a14="http://schemas.microsoft.com/office/drawing/2010/main" val="0"/>
              </a:ext>
            </a:extLst>
          </a:blip>
          <a:srcRect l="38584" t="30750" r="38435" b="66442"/>
          <a:stretch/>
        </p:blipFill>
        <p:spPr>
          <a:xfrm>
            <a:off x="1689294" y="6506254"/>
            <a:ext cx="1542553" cy="135172"/>
          </a:xfrm>
          <a:prstGeom prst="rect">
            <a:avLst/>
          </a:prstGeom>
        </p:spPr>
      </p:pic>
      <p:pic>
        <p:nvPicPr>
          <p:cNvPr id="16" name="図 15">
            <a:extLst>
              <a:ext uri="{FF2B5EF4-FFF2-40B4-BE49-F238E27FC236}">
                <a16:creationId xmlns:a16="http://schemas.microsoft.com/office/drawing/2014/main" id="{E8FB634C-91F4-4D6A-AB86-96D926253D74}"/>
              </a:ext>
            </a:extLst>
          </p:cNvPr>
          <p:cNvPicPr>
            <a:picLocks noChangeAspect="1"/>
          </p:cNvPicPr>
          <p:nvPr/>
        </p:nvPicPr>
        <p:blipFill rotWithShape="1">
          <a:blip r:embed="rId3">
            <a:extLst>
              <a:ext uri="{28A0092B-C50C-407E-A947-70E740481C1C}">
                <a14:useLocalDpi xmlns:a14="http://schemas.microsoft.com/office/drawing/2010/main" val="0"/>
              </a:ext>
            </a:extLst>
          </a:blip>
          <a:srcRect l="24473" t="31245" r="64612" b="64998"/>
          <a:stretch/>
        </p:blipFill>
        <p:spPr>
          <a:xfrm>
            <a:off x="813595" y="7830702"/>
            <a:ext cx="776666" cy="192164"/>
          </a:xfrm>
          <a:prstGeom prst="rect">
            <a:avLst/>
          </a:prstGeom>
        </p:spPr>
      </p:pic>
    </p:spTree>
    <p:extLst>
      <p:ext uri="{BB962C8B-B14F-4D97-AF65-F5344CB8AC3E}">
        <p14:creationId xmlns:p14="http://schemas.microsoft.com/office/powerpoint/2010/main" val="366697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a:extLst>
              <a:ext uri="{FF2B5EF4-FFF2-40B4-BE49-F238E27FC236}">
                <a16:creationId xmlns:a16="http://schemas.microsoft.com/office/drawing/2014/main" id="{91CD5DBC-A01C-4B13-9847-08B4CBA787E0}"/>
              </a:ext>
            </a:extLst>
          </p:cNvPr>
          <p:cNvSpPr>
            <a:spLocks noGrp="1" noChangeArrowheads="1"/>
          </p:cNvSpPr>
          <p:nvPr>
            <p:ph type="title"/>
          </p:nvPr>
        </p:nvSpPr>
        <p:spPr>
          <a:xfrm>
            <a:off x="476250" y="200472"/>
            <a:ext cx="4032250" cy="452437"/>
          </a:xfrm>
        </p:spPr>
        <p:txBody>
          <a:bodyPr/>
          <a:lstStyle/>
          <a:p>
            <a:r>
              <a:rPr lang="ja-JP" altLang="en-US" dirty="0"/>
              <a:t>改訂履歴</a:t>
            </a:r>
          </a:p>
        </p:txBody>
      </p:sp>
      <p:sp>
        <p:nvSpPr>
          <p:cNvPr id="131" name="スライド番号プレースホルダー 3">
            <a:extLst>
              <a:ext uri="{FF2B5EF4-FFF2-40B4-BE49-F238E27FC236}">
                <a16:creationId xmlns:a16="http://schemas.microsoft.com/office/drawing/2014/main" id="{A3F1243C-3F45-4C00-97FA-FC9983C5CD7D}"/>
              </a:ext>
            </a:extLst>
          </p:cNvPr>
          <p:cNvSpPr>
            <a:spLocks noGrp="1"/>
          </p:cNvSpPr>
          <p:nvPr>
            <p:ph type="sldNum" sz="quarter" idx="10"/>
          </p:nvPr>
        </p:nvSpPr>
        <p:spPr/>
        <p:txBody>
          <a:bodyPr/>
          <a:lstStyle/>
          <a:p>
            <a:r>
              <a:rPr lang="en-US" altLang="ja-JP"/>
              <a:t>p</a:t>
            </a:r>
            <a:fld id="{5872B180-D1EC-43AC-8CB1-A8C73E130878}" type="slidenum">
              <a:rPr lang="en-US" altLang="ja-JP"/>
              <a:pPr/>
              <a:t>2</a:t>
            </a:fld>
            <a:endParaRPr lang="en-US" altLang="ja-JP"/>
          </a:p>
        </p:txBody>
      </p:sp>
      <p:graphicFrame>
        <p:nvGraphicFramePr>
          <p:cNvPr id="4" name="表プレースホルダー 3">
            <a:extLst>
              <a:ext uri="{FF2B5EF4-FFF2-40B4-BE49-F238E27FC236}">
                <a16:creationId xmlns:a16="http://schemas.microsoft.com/office/drawing/2014/main" id="{D42B8F39-EF83-44AE-B99C-3F0CB9F1728D}"/>
              </a:ext>
            </a:extLst>
          </p:cNvPr>
          <p:cNvGraphicFramePr>
            <a:graphicFrameLocks noGrp="1"/>
          </p:cNvGraphicFramePr>
          <p:nvPr>
            <p:ph type="tbl" idx="1"/>
            <p:extLst>
              <p:ext uri="{D42A27DB-BD31-4B8C-83A1-F6EECF244321}">
                <p14:modId xmlns:p14="http://schemas.microsoft.com/office/powerpoint/2010/main" val="2316480794"/>
              </p:ext>
            </p:extLst>
          </p:nvPr>
        </p:nvGraphicFramePr>
        <p:xfrm>
          <a:off x="476250" y="992188"/>
          <a:ext cx="5977087" cy="2966720"/>
        </p:xfrm>
        <a:graphic>
          <a:graphicData uri="http://schemas.openxmlformats.org/drawingml/2006/table">
            <a:tbl>
              <a:tblPr firstRow="1" bandRow="1">
                <a:tableStyleId>{5940675A-B579-460E-94D1-54222C63F5DA}</a:tableStyleId>
              </a:tblPr>
              <a:tblGrid>
                <a:gridCol w="588664">
                  <a:extLst>
                    <a:ext uri="{9D8B030D-6E8A-4147-A177-3AD203B41FA5}">
                      <a16:colId xmlns:a16="http://schemas.microsoft.com/office/drawing/2014/main" val="1193456784"/>
                    </a:ext>
                  </a:extLst>
                </a:gridCol>
                <a:gridCol w="1010330">
                  <a:extLst>
                    <a:ext uri="{9D8B030D-6E8A-4147-A177-3AD203B41FA5}">
                      <a16:colId xmlns:a16="http://schemas.microsoft.com/office/drawing/2014/main" val="2851565256"/>
                    </a:ext>
                  </a:extLst>
                </a:gridCol>
                <a:gridCol w="4378093">
                  <a:extLst>
                    <a:ext uri="{9D8B030D-6E8A-4147-A177-3AD203B41FA5}">
                      <a16:colId xmlns:a16="http://schemas.microsoft.com/office/drawing/2014/main" val="2713100056"/>
                    </a:ext>
                  </a:extLst>
                </a:gridCol>
              </a:tblGrid>
              <a:tr h="370840">
                <a:tc>
                  <a:txBody>
                    <a:bodyPr/>
                    <a:lstStyle/>
                    <a:p>
                      <a:pPr algn="l"/>
                      <a:r>
                        <a:rPr kumimoji="1" lang="ja-JP" altLang="en-US" sz="1000" b="1" dirty="0">
                          <a:solidFill>
                            <a:schemeClr val="bg1"/>
                          </a:solidFill>
                        </a:rPr>
                        <a:t>版数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l"/>
                      <a:r>
                        <a:rPr kumimoji="1" lang="ja-JP" altLang="en-US" sz="1000" b="1" dirty="0">
                          <a:solidFill>
                            <a:schemeClr val="bg1"/>
                          </a:solidFill>
                        </a:rPr>
                        <a:t>変更日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l"/>
                      <a:r>
                        <a:rPr kumimoji="1" lang="ja-JP" altLang="en-US" sz="1000" b="1" dirty="0">
                          <a:solidFill>
                            <a:schemeClr val="bg1"/>
                          </a:solidFill>
                        </a:rPr>
                        <a:t>変更内容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538198392"/>
                  </a:ext>
                </a:extLst>
              </a:tr>
              <a:tr h="370840">
                <a:tc>
                  <a:txBody>
                    <a:bodyPr/>
                    <a:lstStyle/>
                    <a:p>
                      <a:r>
                        <a:rPr kumimoji="1" lang="en-US" altLang="ja-JP" sz="900" dirty="0">
                          <a:latin typeface="メイリオ" panose="020B0604030504040204" pitchFamily="50" charset="-128"/>
                          <a:ea typeface="メイリオ" panose="020B0604030504040204" pitchFamily="50" charset="-128"/>
                        </a:rPr>
                        <a:t>0.1</a:t>
                      </a:r>
                      <a:endParaRPr kumimoji="1" lang="ja-JP" altLang="en-US" sz="9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900" dirty="0">
                          <a:latin typeface="メイリオ" panose="020B0604030504040204" pitchFamily="50" charset="-128"/>
                          <a:ea typeface="メイリオ" panose="020B0604030504040204" pitchFamily="50" charset="-128"/>
                        </a:rPr>
                        <a:t>2021/01/12</a:t>
                      </a:r>
                      <a:endParaRPr kumimoji="1" lang="ja-JP" altLang="en-US" sz="9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a:latin typeface="メイリオ" panose="020B0604030504040204" pitchFamily="50" charset="-128"/>
                          <a:ea typeface="メイリオ" panose="020B0604030504040204" pitchFamily="50" charset="-128"/>
                        </a:rPr>
                        <a:t>初版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1202537"/>
                  </a:ext>
                </a:extLst>
              </a:tr>
              <a:tr h="370840">
                <a:tc>
                  <a:txBody>
                    <a:bodyPr/>
                    <a:lstStyle/>
                    <a:p>
                      <a:r>
                        <a:rPr kumimoji="1" lang="en-US" altLang="ja-JP" sz="900" dirty="0"/>
                        <a:t>0.2</a:t>
                      </a:r>
                      <a:endParaRPr kumimoji="1" lang="ja-JP" altLang="en-US" sz="9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900" dirty="0"/>
                        <a:t>2021/01/26</a:t>
                      </a:r>
                      <a:endParaRPr kumimoji="1" lang="ja-JP" altLang="en-US" sz="9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t>誤字修正・</a:t>
                      </a:r>
                      <a:r>
                        <a:rPr kumimoji="1" lang="en-US" altLang="ja-JP" sz="900" dirty="0"/>
                        <a:t>ITRA</a:t>
                      </a:r>
                      <a:r>
                        <a:rPr kumimoji="1" lang="ja-JP" altLang="en-US" sz="900" dirty="0"/>
                        <a:t>ロゴについて注記を追加</a:t>
                      </a:r>
                      <a:endParaRPr kumimoji="1" lang="en-US" altLang="ja-JP" sz="900" dirty="0"/>
                    </a:p>
                    <a:p>
                      <a:r>
                        <a:rPr kumimoji="1" lang="ja-JP" altLang="en-US" sz="900" dirty="0"/>
                        <a:t>メールアドレスは照合情報ではなく固定の項目として表示</a:t>
                      </a:r>
                      <a:endParaRPr kumimoji="1" lang="en-US" altLang="ja-JP" sz="9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1494695"/>
                  </a:ext>
                </a:extLst>
              </a:tr>
              <a:tr h="370840">
                <a:tc>
                  <a:txBody>
                    <a:bodyPr/>
                    <a:lstStyle/>
                    <a:p>
                      <a:r>
                        <a:rPr kumimoji="1" lang="en-US" altLang="ja-JP" sz="900" dirty="0"/>
                        <a:t>0.3</a:t>
                      </a:r>
                      <a:endParaRPr kumimoji="1" lang="ja-JP" altLang="en-US" sz="9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900" dirty="0"/>
                        <a:t>2021/02/16</a:t>
                      </a:r>
                      <a:endParaRPr kumimoji="1" lang="ja-JP" altLang="en-US" sz="9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t>アンケート・課題追加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4460229"/>
                  </a:ext>
                </a:extLst>
              </a:tr>
              <a:tr h="370840">
                <a:tc>
                  <a:txBody>
                    <a:bodyPr/>
                    <a:lstStyle/>
                    <a:p>
                      <a:r>
                        <a:rPr kumimoji="1" lang="en-US" altLang="ja-JP" sz="900" dirty="0"/>
                        <a:t>0.4</a:t>
                      </a:r>
                      <a:endParaRPr kumimoji="1" lang="ja-JP" altLang="en-US" sz="9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900" dirty="0"/>
                        <a:t>2021/02/24</a:t>
                      </a:r>
                      <a:endParaRPr kumimoji="1" lang="ja-JP" altLang="en-US" sz="9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900" dirty="0"/>
                        <a:t>SP</a:t>
                      </a:r>
                      <a:r>
                        <a:rPr kumimoji="1" lang="ja-JP" altLang="en-US" sz="900" dirty="0"/>
                        <a:t>版・マイアカウントページ・</a:t>
                      </a:r>
                      <a:br>
                        <a:rPr kumimoji="1" lang="en-US" altLang="ja-JP" sz="900" dirty="0"/>
                      </a:br>
                      <a:r>
                        <a:rPr kumimoji="1" lang="en-US" altLang="ja-JP" sz="900" dirty="0"/>
                        <a:t>PW</a:t>
                      </a:r>
                      <a:r>
                        <a:rPr kumimoji="1" lang="ja-JP" altLang="en-US" sz="900" dirty="0"/>
                        <a:t>／メールアドレスの変更方法・申込みキャンセル方法追加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7652632"/>
                  </a:ext>
                </a:extLst>
              </a:tr>
              <a:tr h="370840">
                <a:tc>
                  <a:txBody>
                    <a:bodyPr/>
                    <a:lstStyle/>
                    <a:p>
                      <a:r>
                        <a:rPr kumimoji="1" lang="en-US" altLang="ja-JP" sz="900" dirty="0"/>
                        <a:t>0.5</a:t>
                      </a:r>
                      <a:endParaRPr kumimoji="1" lang="ja-JP" altLang="en-US" sz="9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900" dirty="0"/>
                        <a:t>2021/05/21</a:t>
                      </a:r>
                      <a:endParaRPr kumimoji="1" lang="ja-JP" altLang="en-US" sz="90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t>領収書のダウンロード方法を追加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884169"/>
                  </a:ext>
                </a:extLst>
              </a:tr>
              <a:tr h="370840">
                <a:tc>
                  <a:txBody>
                    <a:bodyPr/>
                    <a:lstStyle/>
                    <a:p>
                      <a:r>
                        <a:rPr kumimoji="1" lang="en-US" altLang="ja-JP" sz="900" dirty="0"/>
                        <a:t>0.6</a:t>
                      </a:r>
                      <a:endParaRPr kumimoji="1" lang="ja-JP" altLang="en-US" sz="9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900" dirty="0"/>
                        <a:t>2021/06/03</a:t>
                      </a:r>
                      <a:endParaRPr kumimoji="1" lang="ja-JP" altLang="en-US" sz="9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t>キャプチャの改修・修了証のダウンロード方法・登録情報変更追加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6212249"/>
                  </a:ext>
                </a:extLst>
              </a:tr>
              <a:tr h="370840">
                <a:tc>
                  <a:txBody>
                    <a:bodyPr/>
                    <a:lstStyle/>
                    <a:p>
                      <a:endParaRPr kumimoji="1" lang="ja-JP" altLang="en-US" sz="9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9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9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150273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5.</a:t>
            </a:r>
            <a:r>
              <a:rPr lang="ja-JP" altLang="en-US" dirty="0"/>
              <a:t>　</a:t>
            </a:r>
            <a:r>
              <a:rPr lang="ja-JP" altLang="en-US" sz="1800" dirty="0"/>
              <a:t>受講料納入　　　　　　　　　　　　　　　　　　 </a:t>
            </a:r>
            <a:endParaRPr lang="ja-JP" altLang="en-US" dirty="0"/>
          </a:p>
        </p:txBody>
      </p:sp>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275" y="824078"/>
            <a:ext cx="5903913" cy="8734958"/>
          </a:xfrm>
        </p:spPr>
        <p:txBody>
          <a:bodyPr lIns="0"/>
          <a:lstStyle/>
          <a:p>
            <a:pPr marL="0" lvl="1">
              <a:spcBef>
                <a:spcPts val="0"/>
              </a:spcBef>
            </a:pPr>
            <a:r>
              <a:rPr lang="en-US" altLang="ja-JP" sz="1400" b="1" dirty="0"/>
              <a:t>《</a:t>
            </a:r>
            <a:r>
              <a:rPr lang="ja-JP" altLang="en-US" sz="1400" b="1" dirty="0"/>
              <a:t>クレジットカードの場合</a:t>
            </a:r>
            <a:r>
              <a:rPr lang="en-US" altLang="ja-JP" sz="1400" b="1" dirty="0"/>
              <a:t>》</a:t>
            </a:r>
            <a:br>
              <a:rPr lang="en-US" altLang="ja-JP" b="1" dirty="0"/>
            </a:br>
            <a:r>
              <a:rPr lang="ja-JP" altLang="en-US" dirty="0"/>
              <a:t>クレジットカード情報を入力し、「確定」をクリックしてください。</a:t>
            </a:r>
            <a:br>
              <a:rPr lang="en-US" altLang="ja-JP" dirty="0"/>
            </a:br>
            <a:endParaRPr lang="en-US" altLang="ja-JP" dirty="0"/>
          </a:p>
          <a:p>
            <a:pPr marL="0" lvl="1">
              <a:spcBef>
                <a:spcPts val="0"/>
              </a:spcBef>
            </a:pPr>
            <a:r>
              <a:rPr lang="ja-JP" altLang="en-US" sz="1400" b="1" dirty="0"/>
              <a:t>③クレジットカード入力画面　　　　④クレジットカード情報確認画面</a:t>
            </a:r>
            <a:endParaRPr lang="en-US" altLang="ja-JP" sz="1400" b="1"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r>
              <a:rPr lang="ja-JP" altLang="en-US" sz="1400" b="1" dirty="0"/>
              <a:t>⑤クレジットカード情報確認画面</a:t>
            </a:r>
            <a:br>
              <a:rPr lang="en-US" altLang="ja-JP" b="1" dirty="0"/>
            </a:br>
            <a:r>
              <a:rPr lang="ja-JP" altLang="en-US" dirty="0"/>
              <a:t>「サイトに戻る」をクリックしてください。</a:t>
            </a: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br>
              <a:rPr lang="en-US" altLang="ja-JP" dirty="0"/>
            </a:br>
            <a:r>
              <a:rPr lang="ja-JP" altLang="en-US" sz="1400" b="1" dirty="0"/>
              <a:t>⑥お支払い完了</a:t>
            </a: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r>
              <a:rPr lang="en-US" altLang="ja-JP" sz="1000" b="1" dirty="0"/>
              <a:t>※</a:t>
            </a:r>
            <a:r>
              <a:rPr lang="ja-JP" altLang="en-US" sz="1000" b="1" dirty="0"/>
              <a:t>このまま受講に進まれる方は、</a:t>
            </a:r>
            <a:r>
              <a:rPr lang="en-US" altLang="ja-JP" sz="1000" b="1" dirty="0"/>
              <a:t>p.24</a:t>
            </a:r>
            <a:r>
              <a:rPr lang="ja-JP" altLang="en-US" sz="1000" b="1" dirty="0"/>
              <a:t>「</a:t>
            </a:r>
            <a:r>
              <a:rPr lang="ja-JP" altLang="en-US" sz="1100" b="1" dirty="0"/>
              <a:t>研修の受講</a:t>
            </a:r>
            <a:r>
              <a:rPr lang="ja-JP" altLang="en-US" sz="1000" b="1" dirty="0"/>
              <a:t>」</a:t>
            </a:r>
            <a:r>
              <a:rPr lang="ja-JP" altLang="en-US" b="1" dirty="0"/>
              <a:t>から</a:t>
            </a:r>
            <a:r>
              <a:rPr lang="ja-JP" altLang="en-US" sz="1000" b="1" dirty="0"/>
              <a:t>ご確認ください。</a:t>
            </a:r>
            <a:endParaRPr lang="en-US" altLang="ja-JP" b="1" dirty="0"/>
          </a:p>
          <a:p>
            <a:pPr marL="0" lvl="1">
              <a:spcBef>
                <a:spcPts val="0"/>
              </a:spcBef>
            </a:pPr>
            <a:r>
              <a:rPr lang="en-US" altLang="ja-JP" b="1" dirty="0"/>
              <a:t>※</a:t>
            </a:r>
            <a:r>
              <a:rPr lang="ja-JP" altLang="en-US" b="1" dirty="0"/>
              <a:t>領収書の発行に関しては</a:t>
            </a:r>
            <a:r>
              <a:rPr lang="en-US" altLang="ja-JP" b="1" dirty="0"/>
              <a:t>p.43</a:t>
            </a:r>
            <a:r>
              <a:rPr lang="ja-JP" altLang="en-US" b="1" dirty="0"/>
              <a:t>「領収書ダウンロードの方法」をご確認ください。</a:t>
            </a:r>
            <a:endParaRPr lang="en-US" altLang="ja-JP" b="1" dirty="0"/>
          </a:p>
          <a:p>
            <a:pPr marL="0" lvl="1">
              <a:spcBef>
                <a:spcPts val="0"/>
              </a:spcBef>
            </a:pPr>
            <a:endParaRPr lang="en-US" altLang="ja-JP" dirty="0"/>
          </a:p>
          <a:p>
            <a:pPr marL="0" lvl="1">
              <a:spcBef>
                <a:spcPts val="0"/>
              </a:spcBef>
            </a:pPr>
            <a:br>
              <a:rPr lang="en-US" altLang="ja-JP" dirty="0"/>
            </a:br>
            <a:endParaRPr lang="en-US" altLang="ja-JP"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20</a:t>
            </a:fld>
            <a:endParaRPr lang="en-US" altLang="ja-JP"/>
          </a:p>
        </p:txBody>
      </p:sp>
      <p:pic>
        <p:nvPicPr>
          <p:cNvPr id="3" name="図 2">
            <a:extLst>
              <a:ext uri="{FF2B5EF4-FFF2-40B4-BE49-F238E27FC236}">
                <a16:creationId xmlns:a16="http://schemas.microsoft.com/office/drawing/2014/main" id="{C309DF40-E587-42D2-AF77-E3C88E513E2B}"/>
              </a:ext>
            </a:extLst>
          </p:cNvPr>
          <p:cNvPicPr>
            <a:picLocks noChangeAspect="1"/>
          </p:cNvPicPr>
          <p:nvPr/>
        </p:nvPicPr>
        <p:blipFill rotWithShape="1">
          <a:blip r:embed="rId2">
            <a:extLst>
              <a:ext uri="{28A0092B-C50C-407E-A947-70E740481C1C}">
                <a14:useLocalDpi xmlns:a14="http://schemas.microsoft.com/office/drawing/2010/main" val="0"/>
              </a:ext>
            </a:extLst>
          </a:blip>
          <a:srcRect b="51449"/>
          <a:stretch/>
        </p:blipFill>
        <p:spPr>
          <a:xfrm>
            <a:off x="570379" y="7245840"/>
            <a:ext cx="5190087" cy="1807629"/>
          </a:xfrm>
          <a:prstGeom prst="rect">
            <a:avLst/>
          </a:prstGeom>
        </p:spPr>
      </p:pic>
      <p:pic>
        <p:nvPicPr>
          <p:cNvPr id="7" name="図 6">
            <a:extLst>
              <a:ext uri="{FF2B5EF4-FFF2-40B4-BE49-F238E27FC236}">
                <a16:creationId xmlns:a16="http://schemas.microsoft.com/office/drawing/2014/main" id="{2FFC0113-6ECA-4CF7-AB0C-A0B53572DFD8}"/>
              </a:ext>
            </a:extLst>
          </p:cNvPr>
          <p:cNvPicPr>
            <a:picLocks noChangeAspect="1"/>
          </p:cNvPicPr>
          <p:nvPr/>
        </p:nvPicPr>
        <p:blipFill rotWithShape="1">
          <a:blip r:embed="rId3">
            <a:extLst>
              <a:ext uri="{28A0092B-C50C-407E-A947-70E740481C1C}">
                <a14:useLocalDpi xmlns:a14="http://schemas.microsoft.com/office/drawing/2010/main" val="0"/>
              </a:ext>
            </a:extLst>
          </a:blip>
          <a:srcRect t="15227" b="15957"/>
          <a:stretch/>
        </p:blipFill>
        <p:spPr>
          <a:xfrm>
            <a:off x="570379" y="4763007"/>
            <a:ext cx="4102205" cy="2025078"/>
          </a:xfrm>
          <a:prstGeom prst="rect">
            <a:avLst/>
          </a:prstGeom>
        </p:spPr>
      </p:pic>
      <p:pic>
        <p:nvPicPr>
          <p:cNvPr id="10" name="図 9">
            <a:extLst>
              <a:ext uri="{FF2B5EF4-FFF2-40B4-BE49-F238E27FC236}">
                <a16:creationId xmlns:a16="http://schemas.microsoft.com/office/drawing/2014/main" id="{064FEFCA-A8AF-4807-9F1E-EA78C63892F0}"/>
              </a:ext>
            </a:extLst>
          </p:cNvPr>
          <p:cNvPicPr>
            <a:picLocks noChangeAspect="1"/>
          </p:cNvPicPr>
          <p:nvPr/>
        </p:nvPicPr>
        <p:blipFill rotWithShape="1">
          <a:blip r:embed="rId4">
            <a:extLst>
              <a:ext uri="{28A0092B-C50C-407E-A947-70E740481C1C}">
                <a14:useLocalDpi xmlns:a14="http://schemas.microsoft.com/office/drawing/2010/main" val="0"/>
              </a:ext>
            </a:extLst>
          </a:blip>
          <a:srcRect l="17132" t="13909" r="17467" b="4239"/>
          <a:stretch/>
        </p:blipFill>
        <p:spPr>
          <a:xfrm>
            <a:off x="3611657" y="1595293"/>
            <a:ext cx="2561484" cy="2651587"/>
          </a:xfrm>
          <a:prstGeom prst="rect">
            <a:avLst/>
          </a:prstGeom>
        </p:spPr>
      </p:pic>
      <p:pic>
        <p:nvPicPr>
          <p:cNvPr id="13" name="図 12">
            <a:extLst>
              <a:ext uri="{FF2B5EF4-FFF2-40B4-BE49-F238E27FC236}">
                <a16:creationId xmlns:a16="http://schemas.microsoft.com/office/drawing/2014/main" id="{5C92E89A-83B5-4A78-B037-6F59046B71CD}"/>
              </a:ext>
            </a:extLst>
          </p:cNvPr>
          <p:cNvPicPr>
            <a:picLocks noChangeAspect="1"/>
          </p:cNvPicPr>
          <p:nvPr/>
        </p:nvPicPr>
        <p:blipFill rotWithShape="1">
          <a:blip r:embed="rId5">
            <a:extLst>
              <a:ext uri="{28A0092B-C50C-407E-A947-70E740481C1C}">
                <a14:useLocalDpi xmlns:a14="http://schemas.microsoft.com/office/drawing/2010/main" val="0"/>
              </a:ext>
            </a:extLst>
          </a:blip>
          <a:srcRect l="16015" t="12008" r="16397" b="6444"/>
          <a:stretch/>
        </p:blipFill>
        <p:spPr>
          <a:xfrm>
            <a:off x="570379" y="1611789"/>
            <a:ext cx="2545549" cy="2635091"/>
          </a:xfrm>
          <a:prstGeom prst="rect">
            <a:avLst/>
          </a:prstGeom>
        </p:spPr>
      </p:pic>
      <p:sp>
        <p:nvSpPr>
          <p:cNvPr id="16" name="正方形/長方形 15">
            <a:extLst>
              <a:ext uri="{FF2B5EF4-FFF2-40B4-BE49-F238E27FC236}">
                <a16:creationId xmlns:a16="http://schemas.microsoft.com/office/drawing/2014/main" id="{7C961EB3-F490-433E-BB8A-2E321C8F0A7E}"/>
              </a:ext>
            </a:extLst>
          </p:cNvPr>
          <p:cNvSpPr/>
          <p:nvPr/>
        </p:nvSpPr>
        <p:spPr>
          <a:xfrm>
            <a:off x="4922605" y="3967165"/>
            <a:ext cx="431689" cy="2174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777199B-C42C-4123-A71F-87FF8C3D4078}"/>
              </a:ext>
            </a:extLst>
          </p:cNvPr>
          <p:cNvSpPr/>
          <p:nvPr/>
        </p:nvSpPr>
        <p:spPr>
          <a:xfrm>
            <a:off x="2361131" y="6609116"/>
            <a:ext cx="520700" cy="226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1443CE1-2F3E-4A80-A96E-E961F031EBF5}"/>
              </a:ext>
            </a:extLst>
          </p:cNvPr>
          <p:cNvSpPr/>
          <p:nvPr/>
        </p:nvSpPr>
        <p:spPr>
          <a:xfrm>
            <a:off x="1861441" y="3994597"/>
            <a:ext cx="448759" cy="204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E3809254-9224-4498-B2E9-42C4C6EEEE00}"/>
              </a:ext>
            </a:extLst>
          </p:cNvPr>
          <p:cNvSpPr/>
          <p:nvPr/>
        </p:nvSpPr>
        <p:spPr>
          <a:xfrm>
            <a:off x="663629" y="7403334"/>
            <a:ext cx="563288" cy="48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2177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5.</a:t>
            </a:r>
            <a:r>
              <a:rPr lang="ja-JP" altLang="en-US" dirty="0"/>
              <a:t>　</a:t>
            </a:r>
            <a:r>
              <a:rPr lang="ja-JP" altLang="en-US" sz="1800" dirty="0"/>
              <a:t>受講料納入　　　　　　　　　　　　　　　　　　 </a:t>
            </a:r>
            <a:endParaRPr lang="ja-JP" altLang="en-US" dirty="0"/>
          </a:p>
        </p:txBody>
      </p:sp>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275" y="878942"/>
            <a:ext cx="5903913" cy="8626211"/>
          </a:xfrm>
        </p:spPr>
        <p:txBody>
          <a:bodyPr/>
          <a:lstStyle/>
          <a:p>
            <a:pPr marL="0" lvl="1">
              <a:spcBef>
                <a:spcPts val="0"/>
              </a:spcBef>
            </a:pPr>
            <a:r>
              <a:rPr lang="en-US" altLang="ja-JP" sz="1400" b="1" dirty="0"/>
              <a:t>《</a:t>
            </a:r>
            <a:r>
              <a:rPr lang="ja-JP" altLang="en-US" sz="1400" b="1" dirty="0"/>
              <a:t>銀行振り込みの場合</a:t>
            </a:r>
            <a:r>
              <a:rPr lang="en-US" altLang="ja-JP" sz="1400" b="1" dirty="0"/>
              <a:t>》</a:t>
            </a:r>
            <a:br>
              <a:rPr lang="en-US" altLang="ja-JP" sz="1400" dirty="0"/>
            </a:br>
            <a:br>
              <a:rPr lang="en-US" altLang="ja-JP" sz="1400" dirty="0"/>
            </a:br>
            <a:r>
              <a:rPr lang="ja-JP" altLang="en-US" sz="1400" b="1" dirty="0"/>
              <a:t>③バーチャル口座選択画面　　　④バーチャル口座確認画面</a:t>
            </a:r>
            <a:br>
              <a:rPr lang="en-US" altLang="ja-JP" b="1" dirty="0"/>
            </a:br>
            <a:r>
              <a:rPr lang="ja-JP" altLang="en-US" b="1" dirty="0"/>
              <a:t>　　　　　　　　　　　　　　　　　　　　　　　</a:t>
            </a:r>
            <a:r>
              <a:rPr lang="ja-JP" altLang="en-US" dirty="0"/>
              <a:t>　　　　　　　　　　　　　　　　　　　　　　　　</a:t>
            </a:r>
            <a:endParaRPr lang="en-US" altLang="ja-JP" dirty="0"/>
          </a:p>
          <a:p>
            <a:pPr marL="0" lvl="1">
              <a:spcBef>
                <a:spcPts val="0"/>
              </a:spcBef>
            </a:pPr>
            <a:endParaRPr lang="en-US" altLang="ja-JP" b="1" dirty="0"/>
          </a:p>
          <a:p>
            <a:pPr marL="0" lvl="1">
              <a:spcBef>
                <a:spcPts val="0"/>
              </a:spcBef>
            </a:pPr>
            <a:endParaRPr lang="en-US" altLang="ja-JP" b="1" dirty="0"/>
          </a:p>
          <a:p>
            <a:pPr marL="0" lvl="1">
              <a:spcBef>
                <a:spcPts val="0"/>
              </a:spcBef>
            </a:pPr>
            <a:endParaRPr lang="en-US" altLang="ja-JP" b="1" dirty="0"/>
          </a:p>
          <a:p>
            <a:pPr marL="0" lvl="1">
              <a:spcBef>
                <a:spcPts val="0"/>
              </a:spcBef>
            </a:pPr>
            <a:endParaRPr lang="en-US" altLang="ja-JP" b="1" dirty="0"/>
          </a:p>
          <a:p>
            <a:pPr marL="0" lvl="1">
              <a:spcBef>
                <a:spcPts val="0"/>
              </a:spcBef>
            </a:pPr>
            <a:endParaRPr lang="en-US" altLang="ja-JP" b="1" dirty="0"/>
          </a:p>
          <a:p>
            <a:pPr marL="0" lvl="1">
              <a:spcBef>
                <a:spcPts val="0"/>
              </a:spcBef>
            </a:pPr>
            <a:endParaRPr lang="en-US" altLang="ja-JP" b="1" dirty="0"/>
          </a:p>
          <a:p>
            <a:pPr marL="0" lvl="1">
              <a:spcBef>
                <a:spcPts val="0"/>
              </a:spcBef>
            </a:pPr>
            <a:endParaRPr lang="en-US" altLang="ja-JP" b="1" dirty="0"/>
          </a:p>
          <a:p>
            <a:pPr marL="0" lvl="1">
              <a:spcBef>
                <a:spcPts val="0"/>
              </a:spcBef>
            </a:pPr>
            <a:endParaRPr lang="en-US" altLang="ja-JP" b="1"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br>
              <a:rPr lang="en-US" altLang="ja-JP" dirty="0"/>
            </a:br>
            <a:r>
              <a:rPr lang="ja-JP" altLang="en-US" sz="1400" b="1" dirty="0"/>
              <a:t>⑤お支払い完了</a:t>
            </a:r>
            <a:br>
              <a:rPr lang="en-US" altLang="ja-JP" dirty="0"/>
            </a:br>
            <a:r>
              <a:rPr lang="ja-JP" altLang="en-US" dirty="0"/>
              <a:t>　振込期限までに口座振り込みを行ってください。</a:t>
            </a:r>
            <a:br>
              <a:rPr lang="en-US" altLang="ja-JP" dirty="0"/>
            </a:br>
            <a:r>
              <a:rPr lang="ja-JP" altLang="en-US" dirty="0"/>
              <a:t>　振込後、お支払いは完了です。</a:t>
            </a:r>
            <a:br>
              <a:rPr lang="en-US" altLang="ja-JP" dirty="0"/>
            </a:br>
            <a:br>
              <a:rPr lang="en-US" altLang="ja-JP" dirty="0"/>
            </a:br>
            <a:endParaRPr lang="en-US" altLang="ja-JP" dirty="0"/>
          </a:p>
          <a:p>
            <a:pPr marL="0" lvl="1">
              <a:spcBef>
                <a:spcPts val="0"/>
              </a:spcBef>
            </a:pPr>
            <a:endParaRPr lang="en-US" altLang="ja-JP" dirty="0"/>
          </a:p>
          <a:p>
            <a:pPr marL="0" lvl="1">
              <a:spcBef>
                <a:spcPts val="0"/>
              </a:spcBef>
            </a:pP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r>
              <a:rPr lang="en-US" altLang="ja-JP" sz="1000" b="1" dirty="0"/>
              <a:t>※</a:t>
            </a:r>
            <a:r>
              <a:rPr lang="ja-JP" altLang="en-US" sz="1000" b="1" dirty="0"/>
              <a:t>このまま受講に進まれる方は、</a:t>
            </a:r>
            <a:r>
              <a:rPr lang="en-US" altLang="ja-JP" sz="1000" b="1" dirty="0"/>
              <a:t>p.24</a:t>
            </a:r>
            <a:r>
              <a:rPr lang="ja-JP" altLang="en-US" sz="1000" b="1" dirty="0"/>
              <a:t>「</a:t>
            </a:r>
            <a:r>
              <a:rPr lang="ja-JP" altLang="en-US" sz="1100" b="1" dirty="0"/>
              <a:t>研修の受講</a:t>
            </a:r>
            <a:r>
              <a:rPr lang="ja-JP" altLang="en-US" sz="1000" b="1" dirty="0"/>
              <a:t>」</a:t>
            </a:r>
            <a:r>
              <a:rPr lang="ja-JP" altLang="en-US" b="1" dirty="0"/>
              <a:t>から</a:t>
            </a:r>
            <a:r>
              <a:rPr lang="ja-JP" altLang="en-US" sz="1000" b="1" dirty="0"/>
              <a:t>ご確認ください。</a:t>
            </a:r>
            <a:endParaRPr lang="en-US" altLang="ja-JP" sz="1000" b="1" dirty="0"/>
          </a:p>
          <a:p>
            <a:pPr marL="0" lvl="1">
              <a:spcBef>
                <a:spcPts val="0"/>
              </a:spcBef>
            </a:pPr>
            <a:r>
              <a:rPr lang="en-US" altLang="ja-JP" b="1" dirty="0"/>
              <a:t>※</a:t>
            </a:r>
            <a:r>
              <a:rPr lang="ja-JP" altLang="en-US" b="1" dirty="0"/>
              <a:t>領収書の発行に関しては</a:t>
            </a:r>
            <a:r>
              <a:rPr lang="en-US" altLang="ja-JP" b="1" dirty="0"/>
              <a:t>p.43</a:t>
            </a:r>
            <a:r>
              <a:rPr lang="ja-JP" altLang="en-US" b="1" dirty="0"/>
              <a:t>「領収書ダウンロードの方法」をご確認ください。</a:t>
            </a:r>
            <a:endParaRPr lang="en-US" altLang="ja-JP" b="1" dirty="0"/>
          </a:p>
          <a:p>
            <a:pPr marL="0" lvl="1">
              <a:spcBef>
                <a:spcPts val="0"/>
              </a:spcBef>
            </a:pPr>
            <a:endParaRPr lang="en-US" altLang="ja-JP" b="1" dirty="0"/>
          </a:p>
          <a:p>
            <a:pPr marL="0" lvl="1">
              <a:spcBef>
                <a:spcPts val="0"/>
              </a:spcBef>
            </a:pPr>
            <a:endParaRPr lang="en-US" altLang="ja-JP" dirty="0"/>
          </a:p>
          <a:p>
            <a:pPr marL="0" lvl="1">
              <a:spcBef>
                <a:spcPts val="0"/>
              </a:spcBef>
            </a:pPr>
            <a:endParaRPr lang="en-US" altLang="ja-JP" dirty="0"/>
          </a:p>
          <a:p>
            <a:pPr marL="0" lvl="1">
              <a:spcBef>
                <a:spcPts val="0"/>
              </a:spcBef>
            </a:pPr>
            <a:br>
              <a:rPr lang="en-US" altLang="ja-JP" dirty="0"/>
            </a:br>
            <a:endParaRPr lang="en-US" altLang="ja-JP"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21</a:t>
            </a:fld>
            <a:endParaRPr lang="en-US" altLang="ja-JP"/>
          </a:p>
        </p:txBody>
      </p:sp>
      <p:pic>
        <p:nvPicPr>
          <p:cNvPr id="5" name="図 4">
            <a:extLst>
              <a:ext uri="{FF2B5EF4-FFF2-40B4-BE49-F238E27FC236}">
                <a16:creationId xmlns:a16="http://schemas.microsoft.com/office/drawing/2014/main" id="{A9541BE6-BDC5-4D6C-9FF8-EFB2ED09670E}"/>
              </a:ext>
            </a:extLst>
          </p:cNvPr>
          <p:cNvPicPr>
            <a:picLocks noChangeAspect="1"/>
          </p:cNvPicPr>
          <p:nvPr/>
        </p:nvPicPr>
        <p:blipFill rotWithShape="1">
          <a:blip r:embed="rId2">
            <a:extLst>
              <a:ext uri="{28A0092B-C50C-407E-A947-70E740481C1C}">
                <a14:useLocalDpi xmlns:a14="http://schemas.microsoft.com/office/drawing/2010/main" val="0"/>
              </a:ext>
            </a:extLst>
          </a:blip>
          <a:srcRect l="15171" t="11859" r="15292" b="6397"/>
          <a:stretch/>
        </p:blipFill>
        <p:spPr>
          <a:xfrm>
            <a:off x="3663008" y="2244073"/>
            <a:ext cx="2590700" cy="2569252"/>
          </a:xfrm>
          <a:prstGeom prst="rect">
            <a:avLst/>
          </a:prstGeom>
        </p:spPr>
      </p:pic>
      <p:pic>
        <p:nvPicPr>
          <p:cNvPr id="8" name="図 7">
            <a:extLst>
              <a:ext uri="{FF2B5EF4-FFF2-40B4-BE49-F238E27FC236}">
                <a16:creationId xmlns:a16="http://schemas.microsoft.com/office/drawing/2014/main" id="{E45BA755-A316-475F-A6AB-64666BF4A613}"/>
              </a:ext>
            </a:extLst>
          </p:cNvPr>
          <p:cNvPicPr>
            <a:picLocks noChangeAspect="1"/>
          </p:cNvPicPr>
          <p:nvPr/>
        </p:nvPicPr>
        <p:blipFill rotWithShape="1">
          <a:blip r:embed="rId3">
            <a:extLst>
              <a:ext uri="{28A0092B-C50C-407E-A947-70E740481C1C}">
                <a14:useLocalDpi xmlns:a14="http://schemas.microsoft.com/office/drawing/2010/main" val="0"/>
              </a:ext>
            </a:extLst>
          </a:blip>
          <a:srcRect l="16923" t="17163" r="17984" b="22549"/>
          <a:stretch/>
        </p:blipFill>
        <p:spPr>
          <a:xfrm>
            <a:off x="585619" y="1629426"/>
            <a:ext cx="2590699" cy="1721259"/>
          </a:xfrm>
          <a:prstGeom prst="rect">
            <a:avLst/>
          </a:prstGeom>
        </p:spPr>
      </p:pic>
      <p:pic>
        <p:nvPicPr>
          <p:cNvPr id="11" name="図 10">
            <a:extLst>
              <a:ext uri="{FF2B5EF4-FFF2-40B4-BE49-F238E27FC236}">
                <a16:creationId xmlns:a16="http://schemas.microsoft.com/office/drawing/2014/main" id="{DB6CFB5D-FA10-4178-A614-3E6A469B9D3C}"/>
              </a:ext>
            </a:extLst>
          </p:cNvPr>
          <p:cNvPicPr>
            <a:picLocks noChangeAspect="1"/>
          </p:cNvPicPr>
          <p:nvPr/>
        </p:nvPicPr>
        <p:blipFill rotWithShape="1">
          <a:blip r:embed="rId4">
            <a:extLst>
              <a:ext uri="{28A0092B-C50C-407E-A947-70E740481C1C}">
                <a14:useLocalDpi xmlns:a14="http://schemas.microsoft.com/office/drawing/2010/main" val="0"/>
              </a:ext>
            </a:extLst>
          </a:blip>
          <a:srcRect b="36632"/>
          <a:stretch/>
        </p:blipFill>
        <p:spPr>
          <a:xfrm>
            <a:off x="664739" y="5879160"/>
            <a:ext cx="5023158" cy="2283402"/>
          </a:xfrm>
          <a:prstGeom prst="rect">
            <a:avLst/>
          </a:prstGeom>
        </p:spPr>
      </p:pic>
      <p:sp>
        <p:nvSpPr>
          <p:cNvPr id="19" name="正方形/長方形 18">
            <a:extLst>
              <a:ext uri="{FF2B5EF4-FFF2-40B4-BE49-F238E27FC236}">
                <a16:creationId xmlns:a16="http://schemas.microsoft.com/office/drawing/2014/main" id="{21443CE1-2F3E-4A80-A96E-E961F031EBF5}"/>
              </a:ext>
            </a:extLst>
          </p:cNvPr>
          <p:cNvSpPr/>
          <p:nvPr/>
        </p:nvSpPr>
        <p:spPr>
          <a:xfrm>
            <a:off x="1899934" y="3111980"/>
            <a:ext cx="448759" cy="204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C961EB3-F490-433E-BB8A-2E321C8F0A7E}"/>
              </a:ext>
            </a:extLst>
          </p:cNvPr>
          <p:cNvSpPr/>
          <p:nvPr/>
        </p:nvSpPr>
        <p:spPr>
          <a:xfrm>
            <a:off x="4742513" y="4580100"/>
            <a:ext cx="431689" cy="2174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B52716B8-C50C-4E52-8953-A7C2F3EBA65F}"/>
              </a:ext>
            </a:extLst>
          </p:cNvPr>
          <p:cNvSpPr/>
          <p:nvPr/>
        </p:nvSpPr>
        <p:spPr>
          <a:xfrm>
            <a:off x="758188" y="6032861"/>
            <a:ext cx="528563" cy="48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EFF8220E-EEFC-47B4-97CA-6BA7004D6599}"/>
              </a:ext>
            </a:extLst>
          </p:cNvPr>
          <p:cNvSpPr txBox="1"/>
          <p:nvPr/>
        </p:nvSpPr>
        <p:spPr>
          <a:xfrm>
            <a:off x="3339088" y="1502535"/>
            <a:ext cx="3518912" cy="707886"/>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「サイトに戻る」をクリックしてください。</a:t>
            </a:r>
            <a:endParaRPr kumimoji="1" lang="en-US" altLang="ja-JP" sz="1000" dirty="0">
              <a:latin typeface="メイリオ" panose="020B0604030504040204" pitchFamily="50" charset="-128"/>
              <a:ea typeface="メイリオ" panose="020B0604030504040204" pitchFamily="50" charset="-128"/>
            </a:endParaRPr>
          </a:p>
          <a:p>
            <a:r>
              <a:rPr kumimoji="1" lang="en-US" altLang="ja-JP" sz="1000" dirty="0">
                <a:solidFill>
                  <a:srgbClr val="FF0000"/>
                </a:solidFill>
                <a:latin typeface="メイリオ" panose="020B0604030504040204" pitchFamily="50" charset="-128"/>
                <a:ea typeface="メイリオ" panose="020B0604030504040204" pitchFamily="50" charset="-128"/>
              </a:rPr>
              <a:t>※</a:t>
            </a:r>
            <a:r>
              <a:rPr kumimoji="1" lang="ja-JP" altLang="en-US" sz="1000" dirty="0">
                <a:solidFill>
                  <a:srgbClr val="FF0000"/>
                </a:solidFill>
                <a:latin typeface="メイリオ" panose="020B0604030504040204" pitchFamily="50" charset="-128"/>
                <a:ea typeface="メイリオ" panose="020B0604030504040204" pitchFamily="50" charset="-128"/>
              </a:rPr>
              <a:t>振込先情報の画面は一度限りの表示となりますので、</a:t>
            </a:r>
          </a:p>
          <a:p>
            <a:r>
              <a:rPr kumimoji="1" lang="ja-JP" altLang="en-US" sz="1000" dirty="0">
                <a:solidFill>
                  <a:srgbClr val="FF0000"/>
                </a:solidFill>
                <a:latin typeface="メイリオ" panose="020B0604030504040204" pitchFamily="50" charset="-128"/>
                <a:ea typeface="メイリオ" panose="020B0604030504040204" pitchFamily="50" charset="-128"/>
              </a:rPr>
              <a:t>必ず表示画面のスクリーンショット、</a:t>
            </a:r>
            <a:endParaRPr kumimoji="1" lang="en-US" altLang="ja-JP" sz="1000" dirty="0">
              <a:solidFill>
                <a:srgbClr val="FF0000"/>
              </a:solidFill>
              <a:latin typeface="メイリオ" panose="020B0604030504040204" pitchFamily="50" charset="-128"/>
              <a:ea typeface="メイリオ" panose="020B0604030504040204" pitchFamily="50" charset="-128"/>
            </a:endParaRPr>
          </a:p>
          <a:p>
            <a:r>
              <a:rPr kumimoji="1" lang="ja-JP" altLang="en-US" sz="1000" dirty="0">
                <a:solidFill>
                  <a:srgbClr val="FF0000"/>
                </a:solidFill>
                <a:latin typeface="メイリオ" panose="020B0604030504040204" pitchFamily="50" charset="-128"/>
                <a:ea typeface="メイリオ" panose="020B0604030504040204" pitchFamily="50" charset="-128"/>
              </a:rPr>
              <a:t>または印刷をして保存しておくようにお願いいたします。</a:t>
            </a:r>
          </a:p>
        </p:txBody>
      </p:sp>
    </p:spTree>
    <p:extLst>
      <p:ext uri="{BB962C8B-B14F-4D97-AF65-F5344CB8AC3E}">
        <p14:creationId xmlns:p14="http://schemas.microsoft.com/office/powerpoint/2010/main" val="3535463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5.</a:t>
            </a:r>
            <a:r>
              <a:rPr lang="ja-JP" altLang="en-US" dirty="0"/>
              <a:t>　</a:t>
            </a:r>
            <a:r>
              <a:rPr lang="ja-JP" altLang="en-US" sz="1800" dirty="0"/>
              <a:t>受講料納入　　　　　　　　　　　　　　　　　　 </a:t>
            </a:r>
            <a:endParaRPr lang="ja-JP" altLang="en-US" dirty="0"/>
          </a:p>
        </p:txBody>
      </p:sp>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275" y="878942"/>
            <a:ext cx="5903913" cy="8626211"/>
          </a:xfrm>
        </p:spPr>
        <p:txBody>
          <a:bodyPr/>
          <a:lstStyle/>
          <a:p>
            <a:pPr marL="0" lvl="1">
              <a:spcBef>
                <a:spcPts val="0"/>
              </a:spcBef>
            </a:pPr>
            <a:r>
              <a:rPr lang="en-US" altLang="ja-JP" sz="1400" b="1" dirty="0"/>
              <a:t>《</a:t>
            </a:r>
            <a:r>
              <a:rPr lang="ja-JP" altLang="en-US" sz="1400" b="1" dirty="0"/>
              <a:t>コンビニ決済の場合</a:t>
            </a:r>
            <a:r>
              <a:rPr lang="en-US" altLang="ja-JP" sz="1400" b="1" dirty="0"/>
              <a:t>》</a:t>
            </a:r>
            <a:br>
              <a:rPr lang="en-US" altLang="ja-JP" sz="1400" dirty="0"/>
            </a:br>
            <a:br>
              <a:rPr lang="en-US" altLang="ja-JP" sz="1400" dirty="0"/>
            </a:br>
            <a:r>
              <a:rPr lang="ja-JP" altLang="en-US" sz="1400" b="1" dirty="0"/>
              <a:t>③情報入力画面　</a:t>
            </a:r>
            <a:r>
              <a:rPr lang="ja-JP" altLang="en-US" b="1" dirty="0"/>
              <a:t>　　　　　　　　　　　　</a:t>
            </a:r>
            <a:r>
              <a:rPr lang="ja-JP" altLang="en-US" sz="1400" b="1" dirty="0"/>
              <a:t>④情報確認画面</a:t>
            </a:r>
            <a:br>
              <a:rPr lang="en-US" altLang="ja-JP" b="1" dirty="0"/>
            </a:br>
            <a:r>
              <a:rPr lang="ja-JP" altLang="en-US" dirty="0"/>
              <a:t>下記画面で必要情報を入力してください。　　　　　内容確認後、確定をクリックしてください。</a:t>
            </a:r>
            <a:endParaRPr lang="en-US" altLang="ja-JP" dirty="0"/>
          </a:p>
          <a:p>
            <a:pPr marL="0" lvl="1">
              <a:spcBef>
                <a:spcPts val="0"/>
              </a:spcBef>
            </a:pPr>
            <a:endParaRPr lang="en-US" altLang="ja-JP" b="1"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br>
              <a:rPr lang="en-US" altLang="ja-JP" dirty="0"/>
            </a:b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br>
              <a:rPr lang="en-US" altLang="ja-JP" dirty="0"/>
            </a:br>
            <a:br>
              <a:rPr lang="en-US" altLang="ja-JP" dirty="0"/>
            </a:br>
            <a:endParaRPr lang="en-US" altLang="ja-JP" sz="1400" dirty="0"/>
          </a:p>
          <a:p>
            <a:pPr marL="0" lvl="1">
              <a:spcBef>
                <a:spcPts val="0"/>
              </a:spcBef>
            </a:pPr>
            <a:r>
              <a:rPr lang="ja-JP" altLang="en-US" sz="1400" b="1" dirty="0"/>
              <a:t>⑤お支払い手順の確認</a:t>
            </a:r>
            <a:endParaRPr lang="en-US" altLang="ja-JP" sz="1400" b="1" dirty="0"/>
          </a:p>
          <a:p>
            <a:pPr marL="0" lvl="1">
              <a:spcBef>
                <a:spcPts val="0"/>
              </a:spcBef>
            </a:pPr>
            <a:r>
              <a:rPr lang="ja-JP" altLang="en-US" dirty="0">
                <a:solidFill>
                  <a:srgbClr val="000000"/>
                </a:solidFill>
                <a:latin typeface="メイリオ"/>
                <a:ea typeface="メイリオ"/>
              </a:rPr>
              <a:t>下記ページで確認できましたら、「サイトに戻る」をクリックしてください。</a:t>
            </a:r>
            <a:br>
              <a:rPr lang="en-US" altLang="ja-JP" dirty="0">
                <a:solidFill>
                  <a:srgbClr val="000000"/>
                </a:solidFill>
                <a:latin typeface="メイリオ"/>
                <a:ea typeface="メイリオ"/>
              </a:rPr>
            </a:br>
            <a:br>
              <a:rPr lang="en-US" altLang="ja-JP" dirty="0">
                <a:solidFill>
                  <a:srgbClr val="000000"/>
                </a:solidFill>
                <a:latin typeface="メイリオ"/>
                <a:ea typeface="メイリオ"/>
              </a:rPr>
            </a:br>
            <a:r>
              <a:rPr lang="en-US" altLang="ja-JP" b="1" dirty="0">
                <a:solidFill>
                  <a:srgbClr val="000000"/>
                </a:solidFill>
                <a:ea typeface="メイリオ"/>
              </a:rPr>
              <a:t>※</a:t>
            </a:r>
            <a:r>
              <a:rPr lang="ja-JP" altLang="en-US" b="1" dirty="0">
                <a:solidFill>
                  <a:srgbClr val="000000"/>
                </a:solidFill>
                <a:ea typeface="メイリオ"/>
              </a:rPr>
              <a:t>各コンビニエンスストアによって下記ページの表示が異なっております。</a:t>
            </a:r>
            <a:br>
              <a:rPr lang="en-US" altLang="ja-JP" b="1" dirty="0">
                <a:solidFill>
                  <a:srgbClr val="000000"/>
                </a:solidFill>
                <a:ea typeface="メイリオ"/>
              </a:rPr>
            </a:br>
            <a:r>
              <a:rPr lang="ja-JP" altLang="en-US" b="1" dirty="0">
                <a:solidFill>
                  <a:srgbClr val="000000"/>
                </a:solidFill>
                <a:ea typeface="メイリオ"/>
              </a:rPr>
              <a:t>　セブンイレブン以外のコンビニエンスストアは、</a:t>
            </a:r>
            <a:r>
              <a:rPr lang="en-US" altLang="ja-JP" b="1" dirty="0">
                <a:solidFill>
                  <a:srgbClr val="000000"/>
                </a:solidFill>
                <a:ea typeface="メイリオ"/>
              </a:rPr>
              <a:t>p</a:t>
            </a:r>
            <a:r>
              <a:rPr lang="en-US" altLang="ja-JP" b="1">
                <a:solidFill>
                  <a:srgbClr val="000000"/>
                </a:solidFill>
                <a:ea typeface="メイリオ"/>
              </a:rPr>
              <a:t>.23</a:t>
            </a:r>
            <a:r>
              <a:rPr lang="ja-JP" altLang="en-US" b="1">
                <a:solidFill>
                  <a:srgbClr val="000000"/>
                </a:solidFill>
                <a:ea typeface="メイリオ"/>
              </a:rPr>
              <a:t>を</a:t>
            </a:r>
            <a:r>
              <a:rPr lang="ja-JP" altLang="en-US" b="1" dirty="0">
                <a:solidFill>
                  <a:srgbClr val="000000"/>
                </a:solidFill>
                <a:ea typeface="メイリオ"/>
              </a:rPr>
              <a:t>ご覧ください。</a:t>
            </a:r>
            <a:br>
              <a:rPr lang="en-US" altLang="ja-JP" b="1" dirty="0">
                <a:solidFill>
                  <a:srgbClr val="000000"/>
                </a:solidFill>
                <a:ea typeface="メイリオ"/>
              </a:rPr>
            </a:br>
            <a:br>
              <a:rPr lang="en-US" altLang="ja-JP" dirty="0"/>
            </a:br>
            <a:br>
              <a:rPr lang="en-US" altLang="ja-JP" dirty="0"/>
            </a:br>
            <a:endParaRPr lang="en-US" altLang="ja-JP" dirty="0"/>
          </a:p>
          <a:p>
            <a:pPr marL="0" lvl="1">
              <a:spcBef>
                <a:spcPts val="0"/>
              </a:spcBef>
            </a:pPr>
            <a:endParaRPr lang="en-US" altLang="ja-JP" dirty="0"/>
          </a:p>
          <a:p>
            <a:pPr marL="0" lvl="1">
              <a:spcBef>
                <a:spcPts val="0"/>
              </a:spcBef>
            </a:pP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br>
              <a:rPr lang="en-US" altLang="ja-JP" b="1" dirty="0"/>
            </a:br>
            <a:endParaRPr lang="en-US" altLang="ja-JP" dirty="0"/>
          </a:p>
          <a:p>
            <a:pPr marL="0" lvl="1">
              <a:spcBef>
                <a:spcPts val="0"/>
              </a:spcBef>
            </a:pPr>
            <a:endParaRPr lang="en-US" altLang="ja-JP" dirty="0"/>
          </a:p>
          <a:p>
            <a:pPr marL="0" lvl="1">
              <a:spcBef>
                <a:spcPts val="0"/>
              </a:spcBef>
            </a:pPr>
            <a:br>
              <a:rPr lang="en-US" altLang="ja-JP" dirty="0"/>
            </a:br>
            <a:endParaRPr lang="en-US" altLang="ja-JP"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22</a:t>
            </a:fld>
            <a:endParaRPr lang="en-US" altLang="ja-JP"/>
          </a:p>
        </p:txBody>
      </p:sp>
      <p:pic>
        <p:nvPicPr>
          <p:cNvPr id="18" name="図 17">
            <a:extLst>
              <a:ext uri="{FF2B5EF4-FFF2-40B4-BE49-F238E27FC236}">
                <a16:creationId xmlns:a16="http://schemas.microsoft.com/office/drawing/2014/main" id="{B1652C63-619D-4018-9406-427CB971EF56}"/>
              </a:ext>
            </a:extLst>
          </p:cNvPr>
          <p:cNvPicPr>
            <a:picLocks noChangeAspect="1"/>
          </p:cNvPicPr>
          <p:nvPr/>
        </p:nvPicPr>
        <p:blipFill rotWithShape="1">
          <a:blip r:embed="rId2">
            <a:extLst>
              <a:ext uri="{28A0092B-C50C-407E-A947-70E740481C1C}">
                <a14:useLocalDpi xmlns:a14="http://schemas.microsoft.com/office/drawing/2010/main" val="0"/>
              </a:ext>
            </a:extLst>
          </a:blip>
          <a:srcRect l="16102" t="14167" r="16356" b="6684"/>
          <a:stretch/>
        </p:blipFill>
        <p:spPr>
          <a:xfrm>
            <a:off x="3596891" y="1569734"/>
            <a:ext cx="2902277" cy="2805671"/>
          </a:xfrm>
          <a:prstGeom prst="rect">
            <a:avLst/>
          </a:prstGeom>
        </p:spPr>
      </p:pic>
      <p:pic>
        <p:nvPicPr>
          <p:cNvPr id="23" name="図 22">
            <a:extLst>
              <a:ext uri="{FF2B5EF4-FFF2-40B4-BE49-F238E27FC236}">
                <a16:creationId xmlns:a16="http://schemas.microsoft.com/office/drawing/2014/main" id="{50A0F1AC-72D7-4D0C-BAAF-1709B9B30A94}"/>
              </a:ext>
            </a:extLst>
          </p:cNvPr>
          <p:cNvPicPr>
            <a:picLocks noChangeAspect="1"/>
          </p:cNvPicPr>
          <p:nvPr/>
        </p:nvPicPr>
        <p:blipFill rotWithShape="1">
          <a:blip r:embed="rId3">
            <a:extLst>
              <a:ext uri="{28A0092B-C50C-407E-A947-70E740481C1C}">
                <a14:useLocalDpi xmlns:a14="http://schemas.microsoft.com/office/drawing/2010/main" val="0"/>
              </a:ext>
            </a:extLst>
          </a:blip>
          <a:srcRect l="16002" t="10853" r="13661" b="7390"/>
          <a:stretch/>
        </p:blipFill>
        <p:spPr>
          <a:xfrm>
            <a:off x="549275" y="1569734"/>
            <a:ext cx="2728610" cy="2935030"/>
          </a:xfrm>
          <a:prstGeom prst="rect">
            <a:avLst/>
          </a:prstGeom>
        </p:spPr>
      </p:pic>
      <p:sp>
        <p:nvSpPr>
          <p:cNvPr id="16" name="正方形/長方形 15">
            <a:extLst>
              <a:ext uri="{FF2B5EF4-FFF2-40B4-BE49-F238E27FC236}">
                <a16:creationId xmlns:a16="http://schemas.microsoft.com/office/drawing/2014/main" id="{7C961EB3-F490-433E-BB8A-2E321C8F0A7E}"/>
              </a:ext>
            </a:extLst>
          </p:cNvPr>
          <p:cNvSpPr/>
          <p:nvPr/>
        </p:nvSpPr>
        <p:spPr>
          <a:xfrm>
            <a:off x="5048029" y="4144465"/>
            <a:ext cx="431689" cy="2174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1443CE1-2F3E-4A80-A96E-E961F031EBF5}"/>
              </a:ext>
            </a:extLst>
          </p:cNvPr>
          <p:cNvSpPr/>
          <p:nvPr/>
        </p:nvSpPr>
        <p:spPr>
          <a:xfrm>
            <a:off x="1859792" y="4286552"/>
            <a:ext cx="448759" cy="204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BB264DD5-F1D9-4B55-82A1-372D1E53E12C}"/>
              </a:ext>
            </a:extLst>
          </p:cNvPr>
          <p:cNvPicPr>
            <a:picLocks noChangeAspect="1"/>
          </p:cNvPicPr>
          <p:nvPr/>
        </p:nvPicPr>
        <p:blipFill rotWithShape="1">
          <a:blip r:embed="rId4">
            <a:extLst>
              <a:ext uri="{28A0092B-C50C-407E-A947-70E740481C1C}">
                <a14:useLocalDpi xmlns:a14="http://schemas.microsoft.com/office/drawing/2010/main" val="0"/>
              </a:ext>
            </a:extLst>
          </a:blip>
          <a:srcRect l="17549" t="16500" r="16730" b="7069"/>
          <a:stretch/>
        </p:blipFill>
        <p:spPr>
          <a:xfrm>
            <a:off x="1330960" y="5815584"/>
            <a:ext cx="4200494" cy="3560362"/>
          </a:xfrm>
          <a:prstGeom prst="rect">
            <a:avLst/>
          </a:prstGeom>
        </p:spPr>
      </p:pic>
      <p:sp>
        <p:nvSpPr>
          <p:cNvPr id="42" name="正方形/長方形 41">
            <a:extLst>
              <a:ext uri="{FF2B5EF4-FFF2-40B4-BE49-F238E27FC236}">
                <a16:creationId xmlns:a16="http://schemas.microsoft.com/office/drawing/2014/main" id="{C16B09E4-1C23-450C-AE51-44C477B58F70}"/>
              </a:ext>
            </a:extLst>
          </p:cNvPr>
          <p:cNvSpPr/>
          <p:nvPr/>
        </p:nvSpPr>
        <p:spPr>
          <a:xfrm>
            <a:off x="3081528" y="9027057"/>
            <a:ext cx="630398" cy="308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0492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5.</a:t>
            </a:r>
            <a:r>
              <a:rPr lang="ja-JP" altLang="en-US" dirty="0"/>
              <a:t>　</a:t>
            </a:r>
            <a:r>
              <a:rPr lang="ja-JP" altLang="en-US" sz="1800" dirty="0"/>
              <a:t>受講料納入　　　　　　　　　　　　　　　　　　 </a:t>
            </a:r>
            <a:endParaRPr lang="ja-JP" altLang="en-US" dirty="0"/>
          </a:p>
        </p:txBody>
      </p:sp>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327423" y="859171"/>
            <a:ext cx="5903913" cy="8626211"/>
          </a:xfrm>
        </p:spPr>
        <p:txBody>
          <a:bodyPr lIns="0"/>
          <a:lstStyle/>
          <a:p>
            <a:pPr marL="0" lvl="1">
              <a:spcBef>
                <a:spcPts val="0"/>
              </a:spcBef>
            </a:pPr>
            <a:r>
              <a:rPr lang="en-US" altLang="ja-JP" sz="1100" b="1" dirty="0"/>
              <a:t>※</a:t>
            </a:r>
            <a:r>
              <a:rPr lang="ja-JP" altLang="en-US" sz="1100" dirty="0"/>
              <a:t>使用可能なコンビニエンスストアは、</a:t>
            </a:r>
            <a:r>
              <a:rPr lang="ja-JP" altLang="en-US" sz="1100" b="1" dirty="0"/>
              <a:t>ローソン・ミニストップ・ファミリーマート・セイ</a:t>
            </a:r>
            <a:br>
              <a:rPr lang="en-US" altLang="ja-JP" sz="1100" b="1" dirty="0"/>
            </a:br>
            <a:r>
              <a:rPr lang="ja-JP" altLang="en-US" sz="1100" b="1" dirty="0"/>
              <a:t>　コーマート・セブンイレブン（開始日未定）</a:t>
            </a:r>
            <a:r>
              <a:rPr lang="ja-JP" altLang="en-US" sz="1100" dirty="0"/>
              <a:t>です。</a:t>
            </a:r>
            <a:br>
              <a:rPr lang="en-US" altLang="ja-JP" sz="1100" b="1" dirty="0"/>
            </a:br>
            <a:br>
              <a:rPr lang="en-US" altLang="ja-JP" sz="1100" b="1" dirty="0"/>
            </a:br>
            <a:r>
              <a:rPr lang="en-US" altLang="ja-JP" sz="1400" dirty="0"/>
              <a:t>《</a:t>
            </a:r>
            <a:r>
              <a:rPr lang="ja-JP" altLang="en-US" sz="1400" b="1" dirty="0"/>
              <a:t>ローソン・ミニストップの場合</a:t>
            </a:r>
            <a:r>
              <a:rPr lang="en-US" altLang="ja-JP" sz="1400" b="1" dirty="0"/>
              <a:t>》</a:t>
            </a:r>
            <a:r>
              <a:rPr lang="ja-JP" altLang="en-US" sz="1400" b="1" dirty="0"/>
              <a:t>　　</a:t>
            </a:r>
            <a:r>
              <a:rPr lang="en-US" altLang="ja-JP" sz="1400" b="1" dirty="0"/>
              <a:t> </a:t>
            </a:r>
            <a:r>
              <a:rPr lang="en-US" altLang="ja-JP" sz="1400" dirty="0"/>
              <a:t>《</a:t>
            </a:r>
            <a:r>
              <a:rPr lang="ja-JP" altLang="en-US" sz="1400" b="1" dirty="0"/>
              <a:t>ファミリーマートの場合</a:t>
            </a:r>
            <a:r>
              <a:rPr lang="en-US" altLang="ja-JP" sz="1400" b="1" dirty="0"/>
              <a:t>》</a:t>
            </a:r>
          </a:p>
          <a:p>
            <a:pPr marL="0" lvl="1">
              <a:spcBef>
                <a:spcPts val="0"/>
              </a:spcBef>
            </a:pPr>
            <a:endParaRPr lang="en-US" altLang="ja-JP" sz="1400" b="1" dirty="0"/>
          </a:p>
          <a:p>
            <a:pPr marL="0" lvl="1">
              <a:spcBef>
                <a:spcPts val="0"/>
              </a:spcBef>
            </a:pPr>
            <a:endParaRPr lang="en-US" altLang="ja-JP" sz="1400" b="1" dirty="0"/>
          </a:p>
          <a:p>
            <a:pPr marL="0" lvl="1">
              <a:spcBef>
                <a:spcPts val="0"/>
              </a:spcBef>
            </a:pPr>
            <a:endParaRPr lang="en-US" altLang="ja-JP" sz="1400" b="1" dirty="0"/>
          </a:p>
          <a:p>
            <a:pPr marL="0" lvl="1">
              <a:spcBef>
                <a:spcPts val="0"/>
              </a:spcBef>
            </a:pPr>
            <a:endParaRPr lang="en-US" altLang="ja-JP" sz="1400" b="1" dirty="0"/>
          </a:p>
          <a:p>
            <a:pPr marL="0" lvl="1">
              <a:spcBef>
                <a:spcPts val="0"/>
              </a:spcBef>
            </a:pPr>
            <a:endParaRPr lang="en-US" altLang="ja-JP" sz="1400" b="1" dirty="0"/>
          </a:p>
          <a:p>
            <a:pPr marL="0" lvl="1">
              <a:spcBef>
                <a:spcPts val="0"/>
              </a:spcBef>
            </a:pPr>
            <a:endParaRPr lang="en-US" altLang="ja-JP" sz="1400" b="1" dirty="0"/>
          </a:p>
          <a:p>
            <a:pPr marL="0" lvl="1">
              <a:spcBef>
                <a:spcPts val="0"/>
              </a:spcBef>
            </a:pPr>
            <a:endParaRPr lang="en-US" altLang="ja-JP" sz="1400" b="1" dirty="0"/>
          </a:p>
          <a:p>
            <a:pPr marL="0" lvl="1">
              <a:spcBef>
                <a:spcPts val="0"/>
              </a:spcBef>
            </a:pPr>
            <a:endParaRPr lang="en-US" altLang="ja-JP" b="1" dirty="0"/>
          </a:p>
          <a:p>
            <a:pPr marL="0" lvl="1">
              <a:spcBef>
                <a:spcPts val="0"/>
              </a:spcBef>
            </a:pPr>
            <a:endParaRPr lang="en-US" altLang="ja-JP" b="1" dirty="0"/>
          </a:p>
          <a:p>
            <a:pPr marL="0" lvl="1">
              <a:spcBef>
                <a:spcPts val="0"/>
              </a:spcBef>
            </a:pPr>
            <a:endParaRPr lang="en-US" altLang="ja-JP" b="1" dirty="0"/>
          </a:p>
          <a:p>
            <a:pPr marL="0" lvl="1">
              <a:spcBef>
                <a:spcPts val="0"/>
              </a:spcBef>
            </a:pPr>
            <a:endParaRPr lang="en-US" altLang="ja-JP" b="1" dirty="0"/>
          </a:p>
          <a:p>
            <a:pPr marL="0" lvl="1">
              <a:spcBef>
                <a:spcPts val="0"/>
              </a:spcBef>
            </a:pPr>
            <a:endParaRPr lang="en-US" altLang="ja-JP" b="1" dirty="0"/>
          </a:p>
          <a:p>
            <a:pPr marL="0" lvl="1">
              <a:spcBef>
                <a:spcPts val="0"/>
              </a:spcBef>
            </a:pPr>
            <a:br>
              <a:rPr lang="en-US" altLang="ja-JP" b="1" dirty="0"/>
            </a:br>
            <a:r>
              <a:rPr lang="en-US" altLang="ja-JP" sz="1400" dirty="0"/>
              <a:t>《</a:t>
            </a:r>
            <a:r>
              <a:rPr lang="ja-JP" altLang="en-US" sz="1400" b="1" dirty="0"/>
              <a:t>セイコーマートの場合</a:t>
            </a:r>
            <a:r>
              <a:rPr lang="en-US" altLang="ja-JP" sz="1400" b="1" dirty="0"/>
              <a:t>》</a:t>
            </a:r>
            <a:r>
              <a:rPr lang="ja-JP" altLang="en-US" sz="1400" b="1" dirty="0"/>
              <a:t>　　　</a:t>
            </a:r>
            <a:r>
              <a:rPr lang="ja-JP" altLang="en-US" b="1" dirty="0"/>
              <a:t>　　　　　　　　　　　　　　　　　　　　　　　　　　　　　　　　　　　　</a:t>
            </a:r>
            <a:endParaRPr lang="en-US" altLang="ja-JP" b="1" dirty="0"/>
          </a:p>
          <a:p>
            <a:pPr marL="0" lvl="1">
              <a:spcBef>
                <a:spcPts val="0"/>
              </a:spcBef>
            </a:pPr>
            <a:r>
              <a:rPr lang="ja-JP" altLang="en-US" b="1" dirty="0"/>
              <a:t>　　　　　　　　　　　　　　　　　　　　　　　　　　</a:t>
            </a:r>
            <a:br>
              <a:rPr lang="en-US" altLang="ja-JP" dirty="0"/>
            </a:b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br>
              <a:rPr lang="en-US" altLang="ja-JP" dirty="0"/>
            </a:br>
            <a:endParaRPr lang="en-US" altLang="ja-JP" dirty="0"/>
          </a:p>
          <a:p>
            <a:pPr marL="0" lvl="1">
              <a:spcBef>
                <a:spcPts val="0"/>
              </a:spcBef>
            </a:pPr>
            <a:endParaRPr lang="en-US" altLang="ja-JP" dirty="0"/>
          </a:p>
          <a:p>
            <a:pPr marL="0" lvl="1">
              <a:spcBef>
                <a:spcPts val="0"/>
              </a:spcBef>
            </a:pPr>
            <a:endParaRPr lang="en-US" altLang="ja-JP" dirty="0"/>
          </a:p>
          <a:p>
            <a:pPr marL="0" lvl="1">
              <a:spcBef>
                <a:spcPts val="0"/>
              </a:spcBef>
            </a:pPr>
            <a:br>
              <a:rPr lang="en-US" altLang="ja-JP" dirty="0"/>
            </a:br>
            <a:br>
              <a:rPr lang="en-US" altLang="ja-JP" dirty="0"/>
            </a:br>
            <a:r>
              <a:rPr lang="ja-JP" altLang="en-US" sz="1400" b="1" dirty="0"/>
              <a:t>⑥お支払い完了</a:t>
            </a:r>
            <a:br>
              <a:rPr lang="en-US" altLang="ja-JP" b="1" dirty="0"/>
            </a:br>
            <a:r>
              <a:rPr lang="ja-JP" altLang="en-US" b="1" dirty="0"/>
              <a:t>　</a:t>
            </a:r>
            <a:r>
              <a:rPr lang="ja-JP" altLang="en-US" dirty="0"/>
              <a:t>振込期限までにお支払いをお願いします。</a:t>
            </a: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br>
              <a:rPr lang="en-US" altLang="ja-JP" b="1" dirty="0"/>
            </a:br>
            <a:endParaRPr lang="en-US" altLang="ja-JP" dirty="0"/>
          </a:p>
          <a:p>
            <a:pPr marL="0" lvl="1">
              <a:spcBef>
                <a:spcPts val="0"/>
              </a:spcBef>
            </a:pPr>
            <a:endParaRPr lang="en-US" altLang="ja-JP" dirty="0"/>
          </a:p>
          <a:p>
            <a:pPr marL="0" lvl="1">
              <a:spcBef>
                <a:spcPts val="0"/>
              </a:spcBef>
            </a:pPr>
            <a:br>
              <a:rPr lang="en-US" altLang="ja-JP" dirty="0"/>
            </a:br>
            <a:endParaRPr lang="en-US" altLang="ja-JP"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dirty="0"/>
              <a:t>p23</a:t>
            </a:r>
          </a:p>
        </p:txBody>
      </p:sp>
      <p:pic>
        <p:nvPicPr>
          <p:cNvPr id="25" name="図 24">
            <a:extLst>
              <a:ext uri="{FF2B5EF4-FFF2-40B4-BE49-F238E27FC236}">
                <a16:creationId xmlns:a16="http://schemas.microsoft.com/office/drawing/2014/main" id="{56729CFA-A42E-4646-B8D7-2B71A37D8215}"/>
              </a:ext>
            </a:extLst>
          </p:cNvPr>
          <p:cNvPicPr>
            <a:picLocks noChangeAspect="1"/>
          </p:cNvPicPr>
          <p:nvPr/>
        </p:nvPicPr>
        <p:blipFill rotWithShape="1">
          <a:blip r:embed="rId2">
            <a:extLst>
              <a:ext uri="{28A0092B-C50C-407E-A947-70E740481C1C}">
                <a14:useLocalDpi xmlns:a14="http://schemas.microsoft.com/office/drawing/2010/main" val="0"/>
              </a:ext>
            </a:extLst>
          </a:blip>
          <a:srcRect b="36986"/>
          <a:stretch/>
        </p:blipFill>
        <p:spPr>
          <a:xfrm>
            <a:off x="1229506" y="7213796"/>
            <a:ext cx="4398988" cy="1988520"/>
          </a:xfrm>
          <a:prstGeom prst="rect">
            <a:avLst/>
          </a:prstGeom>
        </p:spPr>
      </p:pic>
      <p:pic>
        <p:nvPicPr>
          <p:cNvPr id="29" name="図 28">
            <a:extLst>
              <a:ext uri="{FF2B5EF4-FFF2-40B4-BE49-F238E27FC236}">
                <a16:creationId xmlns:a16="http://schemas.microsoft.com/office/drawing/2014/main" id="{9F6ED55C-9E70-4FE4-991B-AC4C9E6431DB}"/>
              </a:ext>
            </a:extLst>
          </p:cNvPr>
          <p:cNvPicPr>
            <a:picLocks noChangeAspect="1"/>
          </p:cNvPicPr>
          <p:nvPr/>
        </p:nvPicPr>
        <p:blipFill rotWithShape="1">
          <a:blip r:embed="rId3">
            <a:extLst>
              <a:ext uri="{28A0092B-C50C-407E-A947-70E740481C1C}">
                <a14:useLocalDpi xmlns:a14="http://schemas.microsoft.com/office/drawing/2010/main" val="0"/>
              </a:ext>
            </a:extLst>
          </a:blip>
          <a:srcRect l="17686" t="47094" r="17466" b="5453"/>
          <a:stretch/>
        </p:blipFill>
        <p:spPr>
          <a:xfrm>
            <a:off x="373747" y="4276487"/>
            <a:ext cx="3024981" cy="2308786"/>
          </a:xfrm>
          <a:prstGeom prst="rect">
            <a:avLst/>
          </a:prstGeom>
        </p:spPr>
      </p:pic>
      <p:pic>
        <p:nvPicPr>
          <p:cNvPr id="31" name="図 30">
            <a:extLst>
              <a:ext uri="{FF2B5EF4-FFF2-40B4-BE49-F238E27FC236}">
                <a16:creationId xmlns:a16="http://schemas.microsoft.com/office/drawing/2014/main" id="{BB7E8AF5-83F3-4E5A-AE19-050546BCC3C5}"/>
              </a:ext>
            </a:extLst>
          </p:cNvPr>
          <p:cNvPicPr>
            <a:picLocks noChangeAspect="1"/>
          </p:cNvPicPr>
          <p:nvPr/>
        </p:nvPicPr>
        <p:blipFill rotWithShape="1">
          <a:blip r:embed="rId4">
            <a:extLst>
              <a:ext uri="{28A0092B-C50C-407E-A947-70E740481C1C}">
                <a14:useLocalDpi xmlns:a14="http://schemas.microsoft.com/office/drawing/2010/main" val="0"/>
              </a:ext>
            </a:extLst>
          </a:blip>
          <a:srcRect l="17477" t="46102" r="17271" b="5299"/>
          <a:stretch/>
        </p:blipFill>
        <p:spPr>
          <a:xfrm>
            <a:off x="373747" y="1601786"/>
            <a:ext cx="2849452" cy="2254671"/>
          </a:xfrm>
          <a:prstGeom prst="rect">
            <a:avLst/>
          </a:prstGeom>
        </p:spPr>
      </p:pic>
      <p:pic>
        <p:nvPicPr>
          <p:cNvPr id="35" name="図 34">
            <a:extLst>
              <a:ext uri="{FF2B5EF4-FFF2-40B4-BE49-F238E27FC236}">
                <a16:creationId xmlns:a16="http://schemas.microsoft.com/office/drawing/2014/main" id="{604BA867-154E-4D5E-AED7-004BC3B6B158}"/>
              </a:ext>
            </a:extLst>
          </p:cNvPr>
          <p:cNvPicPr>
            <a:picLocks noChangeAspect="1"/>
          </p:cNvPicPr>
          <p:nvPr/>
        </p:nvPicPr>
        <p:blipFill rotWithShape="1">
          <a:blip r:embed="rId5">
            <a:extLst>
              <a:ext uri="{28A0092B-C50C-407E-A947-70E740481C1C}">
                <a14:useLocalDpi xmlns:a14="http://schemas.microsoft.com/office/drawing/2010/main" val="0"/>
              </a:ext>
            </a:extLst>
          </a:blip>
          <a:srcRect l="17689" t="37422" r="18104" b="4741"/>
          <a:stretch/>
        </p:blipFill>
        <p:spPr>
          <a:xfrm>
            <a:off x="3528299" y="1601786"/>
            <a:ext cx="2703037" cy="3019967"/>
          </a:xfrm>
          <a:prstGeom prst="rect">
            <a:avLst/>
          </a:prstGeom>
        </p:spPr>
      </p:pic>
      <p:sp>
        <p:nvSpPr>
          <p:cNvPr id="17" name="正方形/長方形 16">
            <a:extLst>
              <a:ext uri="{FF2B5EF4-FFF2-40B4-BE49-F238E27FC236}">
                <a16:creationId xmlns:a16="http://schemas.microsoft.com/office/drawing/2014/main" id="{D4D18D29-0781-42FD-A309-E2644933BBE6}"/>
              </a:ext>
            </a:extLst>
          </p:cNvPr>
          <p:cNvSpPr/>
          <p:nvPr/>
        </p:nvSpPr>
        <p:spPr>
          <a:xfrm>
            <a:off x="1259778" y="7406285"/>
            <a:ext cx="476425" cy="48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7214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6</a:t>
            </a:r>
            <a:r>
              <a:rPr lang="ja-JP" altLang="en-US" dirty="0"/>
              <a:t>．研修の受講</a:t>
            </a:r>
          </a:p>
        </p:txBody>
      </p:sp>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275" y="915988"/>
            <a:ext cx="5903913" cy="8424862"/>
          </a:xfrm>
        </p:spPr>
        <p:txBody>
          <a:bodyPr/>
          <a:lstStyle/>
          <a:p>
            <a:r>
              <a:rPr lang="ja-JP" altLang="en-US" dirty="0"/>
              <a:t>①受講する研修を選択する</a:t>
            </a:r>
            <a:endParaRPr lang="en-US" altLang="ja-JP" dirty="0"/>
          </a:p>
          <a:p>
            <a:pPr lvl="1"/>
            <a:r>
              <a:rPr lang="ja-JP" altLang="en-US" dirty="0"/>
              <a:t>左メニューの「受講予定」ボタンをクリックすると研修受講予定の一覧が表示されます。</a:t>
            </a:r>
            <a:br>
              <a:rPr lang="en-US" altLang="ja-JP" dirty="0"/>
            </a:br>
            <a:r>
              <a:rPr lang="ja-JP" altLang="en-US" dirty="0"/>
              <a:t>「研修名」をクリックして受講に進みます。</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ja-JP" dirty="0">
              <a:solidFill>
                <a:srgbClr val="000000"/>
              </a:solidFill>
              <a:latin typeface="メイリオ"/>
              <a:ea typeface="メイリオ"/>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dirty="0">
                <a:solidFill>
                  <a:srgbClr val="000000"/>
                </a:solidFill>
                <a:latin typeface="メイリオ"/>
                <a:ea typeface="メイリオ"/>
              </a:rPr>
              <a:t>②「</a:t>
            </a: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受講」タブを選択する</a:t>
            </a: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pPr lvl="1"/>
            <a:r>
              <a:rPr lang="ja-JP" altLang="en-US" dirty="0"/>
              <a:t>「詳細」タブが開かれますので、中央にある「受講」タブを選択してください。</a:t>
            </a:r>
            <a:endParaRPr lang="en-US" altLang="ja-JP" dirty="0"/>
          </a:p>
          <a:p>
            <a:pPr lvl="1"/>
            <a:endParaRPr lang="en-US" altLang="ja-JP" dirty="0"/>
          </a:p>
          <a:p>
            <a:pPr lvl="1"/>
            <a:br>
              <a:rPr lang="en-US" altLang="ja-JP" dirty="0"/>
            </a:br>
            <a:endParaRPr lang="en-US" altLang="ja-JP"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a:xfrm>
            <a:off x="5257800" y="9613900"/>
            <a:ext cx="1600200" cy="292100"/>
          </a:xfrm>
        </p:spPr>
        <p:txBody>
          <a:bodyPr/>
          <a:lstStyle/>
          <a:p>
            <a:r>
              <a:rPr lang="en-US" altLang="ja-JP" dirty="0"/>
              <a:t>p</a:t>
            </a:r>
            <a:fld id="{7F1F05A7-2387-4DEA-B2CE-BD217481E99D}" type="slidenum">
              <a:rPr lang="en-US" altLang="ja-JP"/>
              <a:pPr/>
              <a:t>24</a:t>
            </a:fld>
            <a:endParaRPr lang="en-US" altLang="ja-JP" dirty="0"/>
          </a:p>
        </p:txBody>
      </p:sp>
      <p:sp>
        <p:nvSpPr>
          <p:cNvPr id="30" name="正方形/長方形 29">
            <a:extLst>
              <a:ext uri="{FF2B5EF4-FFF2-40B4-BE49-F238E27FC236}">
                <a16:creationId xmlns:a16="http://schemas.microsoft.com/office/drawing/2014/main" id="{00AE3D34-B68C-4498-9E66-4D4FBED51F1E}"/>
              </a:ext>
            </a:extLst>
          </p:cNvPr>
          <p:cNvSpPr/>
          <p:nvPr/>
        </p:nvSpPr>
        <p:spPr>
          <a:xfrm>
            <a:off x="561767" y="1854276"/>
            <a:ext cx="599336" cy="48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0" name="Picture 2">
            <a:extLst>
              <a:ext uri="{FF2B5EF4-FFF2-40B4-BE49-F238E27FC236}">
                <a16:creationId xmlns:a16="http://schemas.microsoft.com/office/drawing/2014/main" id="{D21947C8-756F-434B-B974-EFBDA4144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01" y="1828641"/>
            <a:ext cx="6365197" cy="2092264"/>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F9D72613-8077-4D75-8B75-18EC0A954387}"/>
              </a:ext>
            </a:extLst>
          </p:cNvPr>
          <p:cNvSpPr/>
          <p:nvPr/>
        </p:nvSpPr>
        <p:spPr>
          <a:xfrm>
            <a:off x="347550" y="1853213"/>
            <a:ext cx="428433" cy="48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72AD6FE9-6EC9-4D55-A0F6-A016DDD0374C}"/>
              </a:ext>
            </a:extLst>
          </p:cNvPr>
          <p:cNvSpPr/>
          <p:nvPr/>
        </p:nvSpPr>
        <p:spPr>
          <a:xfrm>
            <a:off x="877448" y="3218525"/>
            <a:ext cx="5716701"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ACEAE26C-7C3E-4661-827C-72B6119E9108}"/>
              </a:ext>
            </a:extLst>
          </p:cNvPr>
          <p:cNvPicPr>
            <a:picLocks noChangeAspect="1"/>
          </p:cNvPicPr>
          <p:nvPr/>
        </p:nvPicPr>
        <p:blipFill rotWithShape="1">
          <a:blip r:embed="rId3">
            <a:extLst>
              <a:ext uri="{28A0092B-C50C-407E-A947-70E740481C1C}">
                <a14:useLocalDpi xmlns:a14="http://schemas.microsoft.com/office/drawing/2010/main" val="0"/>
              </a:ext>
            </a:extLst>
          </a:blip>
          <a:srcRect l="66404" b="95051"/>
          <a:stretch/>
        </p:blipFill>
        <p:spPr>
          <a:xfrm>
            <a:off x="4969449" y="1828641"/>
            <a:ext cx="1624700" cy="164452"/>
          </a:xfrm>
          <a:prstGeom prst="rect">
            <a:avLst/>
          </a:prstGeom>
        </p:spPr>
      </p:pic>
      <p:pic>
        <p:nvPicPr>
          <p:cNvPr id="5" name="図 4">
            <a:extLst>
              <a:ext uri="{FF2B5EF4-FFF2-40B4-BE49-F238E27FC236}">
                <a16:creationId xmlns:a16="http://schemas.microsoft.com/office/drawing/2014/main" id="{B79F5333-7243-4E04-9596-FA0C55326224}"/>
              </a:ext>
            </a:extLst>
          </p:cNvPr>
          <p:cNvPicPr>
            <a:picLocks noChangeAspect="1"/>
          </p:cNvPicPr>
          <p:nvPr/>
        </p:nvPicPr>
        <p:blipFill rotWithShape="1">
          <a:blip r:embed="rId4"/>
          <a:srcRect b="22881"/>
          <a:stretch/>
        </p:blipFill>
        <p:spPr>
          <a:xfrm>
            <a:off x="250735" y="5236490"/>
            <a:ext cx="6360863" cy="3147657"/>
          </a:xfrm>
          <a:prstGeom prst="rect">
            <a:avLst/>
          </a:prstGeom>
        </p:spPr>
      </p:pic>
      <p:sp>
        <p:nvSpPr>
          <p:cNvPr id="12" name="正方形/長方形 11">
            <a:extLst>
              <a:ext uri="{FF2B5EF4-FFF2-40B4-BE49-F238E27FC236}">
                <a16:creationId xmlns:a16="http://schemas.microsoft.com/office/drawing/2014/main" id="{965485C4-63F8-4E5A-9B49-BC7C4206DEA3}"/>
              </a:ext>
            </a:extLst>
          </p:cNvPr>
          <p:cNvSpPr/>
          <p:nvPr/>
        </p:nvSpPr>
        <p:spPr>
          <a:xfrm>
            <a:off x="329767" y="5368241"/>
            <a:ext cx="547681" cy="48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2AF33520-7C93-4590-9C05-6BF89455E722}"/>
              </a:ext>
            </a:extLst>
          </p:cNvPr>
          <p:cNvSpPr/>
          <p:nvPr/>
        </p:nvSpPr>
        <p:spPr>
          <a:xfrm>
            <a:off x="2845769" y="6036611"/>
            <a:ext cx="1893656" cy="377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991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6</a:t>
            </a:r>
            <a:r>
              <a:rPr lang="ja-JP" altLang="en-US" dirty="0"/>
              <a:t>．研修の受講</a:t>
            </a:r>
          </a:p>
        </p:txBody>
      </p:sp>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275" y="915988"/>
            <a:ext cx="5903913" cy="8424862"/>
          </a:xfrm>
        </p:spPr>
        <p:txBody>
          <a:bodyPr/>
          <a:lstStyle/>
          <a:p>
            <a:endParaRPr lang="en-US" altLang="ja-JP" dirty="0"/>
          </a:p>
          <a:p>
            <a:endParaRPr lang="en-US" altLang="ja-JP" dirty="0"/>
          </a:p>
          <a:p>
            <a:r>
              <a:rPr lang="ja-JP" altLang="en-US" sz="1000" b="0" dirty="0"/>
              <a:t>　　「受講」タブをクリックすると「受講」ボタンが表示されます。</a:t>
            </a:r>
            <a:br>
              <a:rPr lang="ja-JP" altLang="en-US" sz="1000" b="0" dirty="0"/>
            </a:br>
            <a:r>
              <a:rPr lang="ja-JP" altLang="en-US" sz="1000" b="0" dirty="0"/>
              <a:t>　　クリック後、「出席」ボタンで</a:t>
            </a:r>
            <a:r>
              <a:rPr lang="en-US" altLang="ja-JP" sz="1000" b="0" dirty="0"/>
              <a:t>Zoom</a:t>
            </a:r>
            <a:r>
              <a:rPr lang="ja-JP" altLang="en-US" sz="1000" b="0" dirty="0"/>
              <a:t>が起動されます。</a:t>
            </a:r>
            <a:br>
              <a:rPr lang="ja-JP" altLang="en-US" sz="1000" b="0" dirty="0"/>
            </a:br>
            <a:endParaRPr lang="en-US" altLang="ja-JP" sz="1000" b="0"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a:xfrm>
            <a:off x="5257800" y="9613900"/>
            <a:ext cx="1600200" cy="292100"/>
          </a:xfrm>
        </p:spPr>
        <p:txBody>
          <a:bodyPr/>
          <a:lstStyle/>
          <a:p>
            <a:r>
              <a:rPr lang="en-US" altLang="ja-JP" dirty="0"/>
              <a:t>p</a:t>
            </a:r>
            <a:fld id="{7F1F05A7-2387-4DEA-B2CE-BD217481E99D}" type="slidenum">
              <a:rPr lang="en-US" altLang="ja-JP"/>
              <a:pPr/>
              <a:t>25</a:t>
            </a:fld>
            <a:endParaRPr lang="en-US" altLang="ja-JP" dirty="0"/>
          </a:p>
        </p:txBody>
      </p:sp>
      <p:sp>
        <p:nvSpPr>
          <p:cNvPr id="21" name="AutoShape 82">
            <a:extLst>
              <a:ext uri="{FF2B5EF4-FFF2-40B4-BE49-F238E27FC236}">
                <a16:creationId xmlns:a16="http://schemas.microsoft.com/office/drawing/2014/main" id="{178F92CB-04CD-49AD-9D3E-A5342B2EC8D4}"/>
              </a:ext>
            </a:extLst>
          </p:cNvPr>
          <p:cNvSpPr>
            <a:spLocks noChangeArrowheads="1"/>
          </p:cNvSpPr>
          <p:nvPr/>
        </p:nvSpPr>
        <p:spPr bwMode="auto">
          <a:xfrm>
            <a:off x="561766" y="996604"/>
            <a:ext cx="2210604" cy="401830"/>
          </a:xfrm>
          <a:prstGeom prst="homePlate">
            <a:avLst>
              <a:gd name="adj" fmla="val 25472"/>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ライブ配信研修の場合</a:t>
            </a:r>
          </a:p>
        </p:txBody>
      </p:sp>
      <p:sp>
        <p:nvSpPr>
          <p:cNvPr id="23" name="Rectangle 3">
            <a:extLst>
              <a:ext uri="{FF2B5EF4-FFF2-40B4-BE49-F238E27FC236}">
                <a16:creationId xmlns:a16="http://schemas.microsoft.com/office/drawing/2014/main" id="{A42E0782-A066-4AC6-AB82-E6E5B74D8EE3}"/>
              </a:ext>
            </a:extLst>
          </p:cNvPr>
          <p:cNvSpPr txBox="1">
            <a:spLocks noChangeArrowheads="1"/>
          </p:cNvSpPr>
          <p:nvPr/>
        </p:nvSpPr>
        <p:spPr bwMode="auto">
          <a:xfrm>
            <a:off x="549274" y="8411846"/>
            <a:ext cx="5759451" cy="6643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50000"/>
              </a:spcBef>
              <a:spcAft>
                <a:spcPct val="0"/>
              </a:spcAft>
              <a:defRPr kumimoji="1" sz="1400" b="1" kern="1200">
                <a:solidFill>
                  <a:schemeClr val="tx1"/>
                </a:solidFill>
                <a:latin typeface="+mn-lt"/>
                <a:ea typeface="+mn-ea"/>
                <a:cs typeface="+mn-cs"/>
              </a:defRPr>
            </a:lvl1pPr>
            <a:lvl2pPr marL="179388" algn="l" rtl="0" fontAlgn="base">
              <a:spcBef>
                <a:spcPct val="100000"/>
              </a:spcBef>
              <a:spcAft>
                <a:spcPct val="0"/>
              </a:spcAft>
              <a:buFont typeface="Wingdings" panose="05000000000000000000" pitchFamily="2" charset="2"/>
              <a:defRPr kumimoji="1" sz="1000" kern="1200">
                <a:solidFill>
                  <a:schemeClr val="tx1"/>
                </a:solidFill>
                <a:latin typeface="+mn-lt"/>
                <a:ea typeface="+mn-ea"/>
                <a:cs typeface="+mn-cs"/>
              </a:defRPr>
            </a:lvl2pPr>
            <a:lvl3pPr marL="358775" algn="l" rtl="0" fontAlgn="base">
              <a:spcBef>
                <a:spcPct val="100000"/>
              </a:spcBef>
              <a:spcAft>
                <a:spcPct val="0"/>
              </a:spcAft>
              <a:defRPr kumimoji="1" sz="800" kern="1200">
                <a:solidFill>
                  <a:schemeClr val="tx1"/>
                </a:solidFill>
                <a:latin typeface="+mn-lt"/>
                <a:ea typeface="+mn-ea"/>
                <a:cs typeface="+mn-cs"/>
              </a:defRPr>
            </a:lvl3pPr>
            <a:lvl4pPr marL="538163" algn="l" rtl="0" fontAlgn="base">
              <a:spcBef>
                <a:spcPct val="50000"/>
              </a:spcBef>
              <a:spcAft>
                <a:spcPct val="0"/>
              </a:spcAft>
              <a:defRPr kumimoji="1" sz="1000" kern="1200">
                <a:solidFill>
                  <a:schemeClr val="tx1"/>
                </a:solidFill>
                <a:latin typeface="+mn-lt"/>
                <a:ea typeface="+mn-ea"/>
                <a:cs typeface="+mn-cs"/>
              </a:defRPr>
            </a:lvl4pPr>
            <a:lvl5pPr marL="717550" algn="l" rtl="0" fontAlgn="base">
              <a:spcBef>
                <a:spcPct val="50000"/>
              </a:spcBef>
              <a:spcAft>
                <a:spcPct val="0"/>
              </a:spcAft>
              <a:defRPr kumimoji="1"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a:t>　　　 </a:t>
            </a:r>
            <a:r>
              <a:rPr lang="en-US" altLang="ja-JP" dirty="0"/>
              <a:t>Zoom</a:t>
            </a:r>
            <a:r>
              <a:rPr lang="ja-JP" altLang="en-US" dirty="0"/>
              <a:t>の画面を確認して、受講完了・未完了を判定しています。</a:t>
            </a:r>
            <a:br>
              <a:rPr lang="en-US" altLang="ja-JP" dirty="0"/>
            </a:br>
            <a:r>
              <a:rPr lang="ja-JP" altLang="en-US" dirty="0"/>
              <a:t>　　 「履歴」タブをクリックすることで受講履歴を確認することが可能です。</a:t>
            </a:r>
            <a:endParaRPr lang="en-US" altLang="ja-JP" dirty="0"/>
          </a:p>
        </p:txBody>
      </p:sp>
      <p:grpSp>
        <p:nvGrpSpPr>
          <p:cNvPr id="24" name="Group 24">
            <a:extLst>
              <a:ext uri="{FF2B5EF4-FFF2-40B4-BE49-F238E27FC236}">
                <a16:creationId xmlns:a16="http://schemas.microsoft.com/office/drawing/2014/main" id="{23683082-33D0-4ACD-AA60-8D4A61801B7B}"/>
              </a:ext>
            </a:extLst>
          </p:cNvPr>
          <p:cNvGrpSpPr>
            <a:grpSpLocks/>
          </p:cNvGrpSpPr>
          <p:nvPr/>
        </p:nvGrpSpPr>
        <p:grpSpPr bwMode="auto">
          <a:xfrm>
            <a:off x="681614" y="8567957"/>
            <a:ext cx="352164" cy="288404"/>
            <a:chOff x="754" y="3617"/>
            <a:chExt cx="1088" cy="940"/>
          </a:xfrm>
        </p:grpSpPr>
        <p:sp>
          <p:nvSpPr>
            <p:cNvPr id="25" name="AutoShape 20">
              <a:extLst>
                <a:ext uri="{FF2B5EF4-FFF2-40B4-BE49-F238E27FC236}">
                  <a16:creationId xmlns:a16="http://schemas.microsoft.com/office/drawing/2014/main" id="{BF72D191-F8F2-4378-A6DE-8925B4C827A7}"/>
                </a:ext>
              </a:extLst>
            </p:cNvPr>
            <p:cNvSpPr>
              <a:spLocks noChangeArrowheads="1"/>
            </p:cNvSpPr>
            <p:nvPr/>
          </p:nvSpPr>
          <p:spPr bwMode="auto">
            <a:xfrm>
              <a:off x="754" y="3617"/>
              <a:ext cx="1088" cy="940"/>
            </a:xfrm>
            <a:prstGeom prst="triangle">
              <a:avLst>
                <a:gd name="adj" fmla="val 50000"/>
              </a:avLst>
            </a:prstGeom>
            <a:solidFill>
              <a:srgbClr val="C0C0C0"/>
            </a:solidFill>
            <a:ln w="1905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Oval 21">
              <a:extLst>
                <a:ext uri="{FF2B5EF4-FFF2-40B4-BE49-F238E27FC236}">
                  <a16:creationId xmlns:a16="http://schemas.microsoft.com/office/drawing/2014/main" id="{B097A35C-C639-477D-A94C-35C4296C0B9A}"/>
                </a:ext>
              </a:extLst>
            </p:cNvPr>
            <p:cNvSpPr>
              <a:spLocks noChangeArrowheads="1"/>
            </p:cNvSpPr>
            <p:nvPr/>
          </p:nvSpPr>
          <p:spPr bwMode="auto">
            <a:xfrm>
              <a:off x="1253" y="4390"/>
              <a:ext cx="91" cy="91"/>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 name="Freeform 23">
              <a:extLst>
                <a:ext uri="{FF2B5EF4-FFF2-40B4-BE49-F238E27FC236}">
                  <a16:creationId xmlns:a16="http://schemas.microsoft.com/office/drawing/2014/main" id="{38E9F23D-CD31-42EB-B531-B68EC4C098FC}"/>
                </a:ext>
              </a:extLst>
            </p:cNvPr>
            <p:cNvSpPr>
              <a:spLocks/>
            </p:cNvSpPr>
            <p:nvPr/>
          </p:nvSpPr>
          <p:spPr bwMode="auto">
            <a:xfrm>
              <a:off x="1207" y="3846"/>
              <a:ext cx="182" cy="499"/>
            </a:xfrm>
            <a:custGeom>
              <a:avLst/>
              <a:gdLst>
                <a:gd name="T0" fmla="*/ 91 w 182"/>
                <a:gd name="T1" fmla="*/ 499 h 499"/>
                <a:gd name="T2" fmla="*/ 0 w 182"/>
                <a:gd name="T3" fmla="*/ 90 h 499"/>
                <a:gd name="T4" fmla="*/ 91 w 182"/>
                <a:gd name="T5" fmla="*/ 0 h 499"/>
                <a:gd name="T6" fmla="*/ 182 w 182"/>
                <a:gd name="T7" fmla="*/ 90 h 499"/>
                <a:gd name="T8" fmla="*/ 91 w 182"/>
                <a:gd name="T9" fmla="*/ 499 h 499"/>
              </a:gdLst>
              <a:ahLst/>
              <a:cxnLst>
                <a:cxn ang="0">
                  <a:pos x="T0" y="T1"/>
                </a:cxn>
                <a:cxn ang="0">
                  <a:pos x="T2" y="T3"/>
                </a:cxn>
                <a:cxn ang="0">
                  <a:pos x="T4" y="T5"/>
                </a:cxn>
                <a:cxn ang="0">
                  <a:pos x="T6" y="T7"/>
                </a:cxn>
                <a:cxn ang="0">
                  <a:pos x="T8" y="T9"/>
                </a:cxn>
              </a:cxnLst>
              <a:rect l="0" t="0" r="r" b="b"/>
              <a:pathLst>
                <a:path w="182" h="499">
                  <a:moveTo>
                    <a:pt x="91" y="499"/>
                  </a:moveTo>
                  <a:lnTo>
                    <a:pt x="0" y="90"/>
                  </a:lnTo>
                  <a:cubicBezTo>
                    <a:pt x="0" y="7"/>
                    <a:pt x="61" y="0"/>
                    <a:pt x="91" y="0"/>
                  </a:cubicBezTo>
                  <a:cubicBezTo>
                    <a:pt x="121" y="0"/>
                    <a:pt x="182" y="7"/>
                    <a:pt x="182" y="90"/>
                  </a:cubicBezTo>
                  <a:lnTo>
                    <a:pt x="91" y="499"/>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pic>
        <p:nvPicPr>
          <p:cNvPr id="7172" name="Picture 4">
            <a:extLst>
              <a:ext uri="{FF2B5EF4-FFF2-40B4-BE49-F238E27FC236}">
                <a16:creationId xmlns:a16="http://schemas.microsoft.com/office/drawing/2014/main" id="{2A971FDE-781A-4CF2-98E3-C426C9981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16" y="2094075"/>
            <a:ext cx="5589767" cy="1552713"/>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a:extLst>
              <a:ext uri="{FF2B5EF4-FFF2-40B4-BE49-F238E27FC236}">
                <a16:creationId xmlns:a16="http://schemas.microsoft.com/office/drawing/2014/main" id="{10C7D7CA-CA97-4D96-BCB7-5645B6B55965}"/>
              </a:ext>
            </a:extLst>
          </p:cNvPr>
          <p:cNvSpPr/>
          <p:nvPr/>
        </p:nvSpPr>
        <p:spPr>
          <a:xfrm>
            <a:off x="2479129" y="2525985"/>
            <a:ext cx="1902040" cy="419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F9312A4F-5986-48F2-AFB6-F93AA36C58DE}"/>
              </a:ext>
            </a:extLst>
          </p:cNvPr>
          <p:cNvSpPr/>
          <p:nvPr/>
        </p:nvSpPr>
        <p:spPr>
          <a:xfrm>
            <a:off x="4914499" y="3096599"/>
            <a:ext cx="436729" cy="203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4" name="Picture 6">
            <a:extLst>
              <a:ext uri="{FF2B5EF4-FFF2-40B4-BE49-F238E27FC236}">
                <a16:creationId xmlns:a16="http://schemas.microsoft.com/office/drawing/2014/main" id="{50985DFC-7413-418C-951E-517363573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92" y="3883460"/>
            <a:ext cx="5477779" cy="1946387"/>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EC2517CA-7887-4E0E-9E87-822AF1C9E12C}"/>
              </a:ext>
            </a:extLst>
          </p:cNvPr>
          <p:cNvSpPr/>
          <p:nvPr/>
        </p:nvSpPr>
        <p:spPr>
          <a:xfrm>
            <a:off x="3269344" y="4819936"/>
            <a:ext cx="1111825" cy="2782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8910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526093DB-8D22-45A4-B7CB-8BA2F01DA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98" y="2749212"/>
            <a:ext cx="2122342" cy="3465467"/>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6</a:t>
            </a:r>
            <a:r>
              <a:rPr lang="ja-JP" altLang="en-US" dirty="0"/>
              <a:t>．研修の受講</a:t>
            </a:r>
          </a:p>
        </p:txBody>
      </p:sp>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275" y="992188"/>
            <a:ext cx="5903913" cy="5544988"/>
          </a:xfrm>
        </p:spPr>
        <p:txBody>
          <a:bodyPr/>
          <a:lstStyle/>
          <a:p>
            <a:endParaRPr lang="en-US" altLang="ja-JP" dirty="0"/>
          </a:p>
          <a:p>
            <a:pPr lvl="1"/>
            <a:br>
              <a:rPr lang="en-US" altLang="ja-JP" dirty="0"/>
            </a:br>
            <a:r>
              <a:rPr lang="ja-JP" altLang="en-US" dirty="0"/>
              <a:t>携帯画面で「受講」タブをクリックすると「受講」ボタンが表示されます。</a:t>
            </a:r>
            <a:br>
              <a:rPr lang="ja-JP" altLang="en-US" dirty="0"/>
            </a:br>
            <a:r>
              <a:rPr lang="ja-JP" altLang="en-US" dirty="0"/>
              <a:t>クリック後、「</a:t>
            </a:r>
            <a:r>
              <a:rPr lang="en-US" altLang="ja-JP" dirty="0"/>
              <a:t>QR</a:t>
            </a:r>
            <a:r>
              <a:rPr lang="ja-JP" altLang="en-US" dirty="0"/>
              <a:t>コードをスキャンする」ボタンが表示されます。</a:t>
            </a:r>
            <a:br>
              <a:rPr lang="en-US" altLang="ja-JP" dirty="0"/>
            </a:br>
            <a:r>
              <a:rPr lang="ja-JP" altLang="en-US" dirty="0"/>
              <a:t>クリックしカメラを起動して、研修会場に設置してある</a:t>
            </a:r>
            <a:r>
              <a:rPr lang="en-US" altLang="ja-JP" dirty="0"/>
              <a:t>QR</a:t>
            </a:r>
            <a:r>
              <a:rPr lang="ja-JP" altLang="en-US" dirty="0"/>
              <a:t>コードを読み取ってください。</a:t>
            </a:r>
            <a:br>
              <a:rPr lang="en-US" altLang="ja-JP" dirty="0"/>
            </a:br>
            <a:br>
              <a:rPr lang="en-US" altLang="ja-JP" dirty="0"/>
            </a:br>
            <a:r>
              <a:rPr lang="en-US" altLang="ja-JP" dirty="0"/>
              <a:t>QR</a:t>
            </a:r>
            <a:r>
              <a:rPr lang="ja-JP" altLang="en-US" dirty="0"/>
              <a:t>コードの読込が完了しましたら、</a:t>
            </a:r>
            <a:r>
              <a:rPr lang="ja-JP" altLang="en-US" b="1" dirty="0"/>
              <a:t>下記中央の画面</a:t>
            </a:r>
            <a:r>
              <a:rPr lang="ja-JP" altLang="en-US" dirty="0"/>
              <a:t>が表示されます。</a:t>
            </a:r>
            <a:br>
              <a:rPr lang="en-US" altLang="ja-JP" dirty="0"/>
            </a:br>
            <a:r>
              <a:rPr lang="ja-JP" altLang="en-US" dirty="0"/>
              <a:t>「出席する」ボタンをクリックすると</a:t>
            </a:r>
            <a:r>
              <a:rPr lang="ja-JP" altLang="en-US" b="1" dirty="0"/>
              <a:t>下記右側の画面</a:t>
            </a:r>
            <a:r>
              <a:rPr lang="ja-JP" altLang="en-US" dirty="0"/>
              <a:t>が表示されます。</a:t>
            </a:r>
            <a:br>
              <a:rPr lang="en-US" altLang="ja-JP" dirty="0"/>
            </a:br>
            <a:r>
              <a:rPr lang="ja-JP" altLang="en-US" dirty="0"/>
              <a:t>これで出席は完了です。</a:t>
            </a:r>
            <a:endParaRPr lang="en-US" altLang="ja-JP"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26</a:t>
            </a:fld>
            <a:endParaRPr lang="en-US" altLang="ja-JP"/>
          </a:p>
        </p:txBody>
      </p:sp>
      <p:sp>
        <p:nvSpPr>
          <p:cNvPr id="23" name="Rectangle 3">
            <a:extLst>
              <a:ext uri="{FF2B5EF4-FFF2-40B4-BE49-F238E27FC236}">
                <a16:creationId xmlns:a16="http://schemas.microsoft.com/office/drawing/2014/main" id="{C41A9FF5-7BC4-420D-8211-67EDEEBE38A6}"/>
              </a:ext>
            </a:extLst>
          </p:cNvPr>
          <p:cNvSpPr txBox="1">
            <a:spLocks noChangeArrowheads="1"/>
          </p:cNvSpPr>
          <p:nvPr/>
        </p:nvSpPr>
        <p:spPr bwMode="auto">
          <a:xfrm>
            <a:off x="551271" y="8353938"/>
            <a:ext cx="5901917" cy="7526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50000"/>
              </a:spcBef>
              <a:spcAft>
                <a:spcPct val="0"/>
              </a:spcAft>
              <a:defRPr kumimoji="1" sz="1400" b="1" kern="1200">
                <a:solidFill>
                  <a:schemeClr val="tx1"/>
                </a:solidFill>
                <a:latin typeface="+mn-lt"/>
                <a:ea typeface="+mn-ea"/>
                <a:cs typeface="+mn-cs"/>
              </a:defRPr>
            </a:lvl1pPr>
            <a:lvl2pPr marL="179388" algn="l" rtl="0" fontAlgn="base">
              <a:spcBef>
                <a:spcPct val="100000"/>
              </a:spcBef>
              <a:spcAft>
                <a:spcPct val="0"/>
              </a:spcAft>
              <a:buFont typeface="Wingdings" panose="05000000000000000000" pitchFamily="2" charset="2"/>
              <a:defRPr kumimoji="1" sz="1000" kern="1200">
                <a:solidFill>
                  <a:schemeClr val="tx1"/>
                </a:solidFill>
                <a:latin typeface="+mn-lt"/>
                <a:ea typeface="+mn-ea"/>
                <a:cs typeface="+mn-cs"/>
              </a:defRPr>
            </a:lvl2pPr>
            <a:lvl3pPr marL="358775" algn="l" rtl="0" fontAlgn="base">
              <a:spcBef>
                <a:spcPct val="100000"/>
              </a:spcBef>
              <a:spcAft>
                <a:spcPct val="0"/>
              </a:spcAft>
              <a:defRPr kumimoji="1" sz="800" kern="1200">
                <a:solidFill>
                  <a:schemeClr val="tx1"/>
                </a:solidFill>
                <a:latin typeface="+mn-lt"/>
                <a:ea typeface="+mn-ea"/>
                <a:cs typeface="+mn-cs"/>
              </a:defRPr>
            </a:lvl3pPr>
            <a:lvl4pPr marL="538163" algn="l" rtl="0" fontAlgn="base">
              <a:spcBef>
                <a:spcPct val="50000"/>
              </a:spcBef>
              <a:spcAft>
                <a:spcPct val="0"/>
              </a:spcAft>
              <a:defRPr kumimoji="1" sz="1000" kern="1200">
                <a:solidFill>
                  <a:schemeClr val="tx1"/>
                </a:solidFill>
                <a:latin typeface="+mn-lt"/>
                <a:ea typeface="+mn-ea"/>
                <a:cs typeface="+mn-cs"/>
              </a:defRPr>
            </a:lvl4pPr>
            <a:lvl5pPr marL="717550" algn="l" rtl="0" fontAlgn="base">
              <a:spcBef>
                <a:spcPct val="50000"/>
              </a:spcBef>
              <a:spcAft>
                <a:spcPct val="0"/>
              </a:spcAft>
              <a:defRPr kumimoji="1"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　　 携帯等カメラのついた機器でこちらのページにアクセスする必要がございます。</a:t>
            </a:r>
            <a:br>
              <a:rPr lang="en-US" altLang="ja-JP" dirty="0"/>
            </a:br>
            <a:r>
              <a:rPr lang="ja-JP" altLang="en-US" dirty="0"/>
              <a:t>　 　カメラのついた機器をお持ちでない場合は、</a:t>
            </a:r>
            <a:br>
              <a:rPr lang="en-US" altLang="ja-JP" dirty="0"/>
            </a:br>
            <a:r>
              <a:rPr lang="ja-JP" altLang="en-US" dirty="0"/>
              <a:t>　　 名簿への記述など会場ごとに措置を行っております。</a:t>
            </a:r>
            <a:endParaRPr lang="en-US" altLang="ja-JP" dirty="0"/>
          </a:p>
        </p:txBody>
      </p:sp>
      <p:grpSp>
        <p:nvGrpSpPr>
          <p:cNvPr id="24" name="Group 24">
            <a:extLst>
              <a:ext uri="{FF2B5EF4-FFF2-40B4-BE49-F238E27FC236}">
                <a16:creationId xmlns:a16="http://schemas.microsoft.com/office/drawing/2014/main" id="{31BABEA0-C2AA-4BF5-92C3-A56655966134}"/>
              </a:ext>
            </a:extLst>
          </p:cNvPr>
          <p:cNvGrpSpPr>
            <a:grpSpLocks/>
          </p:cNvGrpSpPr>
          <p:nvPr/>
        </p:nvGrpSpPr>
        <p:grpSpPr bwMode="auto">
          <a:xfrm>
            <a:off x="706519" y="8571009"/>
            <a:ext cx="359445" cy="288404"/>
            <a:chOff x="754" y="3617"/>
            <a:chExt cx="1088" cy="940"/>
          </a:xfrm>
        </p:grpSpPr>
        <p:sp>
          <p:nvSpPr>
            <p:cNvPr id="25" name="AutoShape 20">
              <a:extLst>
                <a:ext uri="{FF2B5EF4-FFF2-40B4-BE49-F238E27FC236}">
                  <a16:creationId xmlns:a16="http://schemas.microsoft.com/office/drawing/2014/main" id="{65F08ECE-CF03-4F99-845C-679DF247547A}"/>
                </a:ext>
              </a:extLst>
            </p:cNvPr>
            <p:cNvSpPr>
              <a:spLocks noChangeArrowheads="1"/>
            </p:cNvSpPr>
            <p:nvPr/>
          </p:nvSpPr>
          <p:spPr bwMode="auto">
            <a:xfrm>
              <a:off x="754" y="3617"/>
              <a:ext cx="1088" cy="940"/>
            </a:xfrm>
            <a:prstGeom prst="triangle">
              <a:avLst>
                <a:gd name="adj" fmla="val 50000"/>
              </a:avLst>
            </a:prstGeom>
            <a:solidFill>
              <a:srgbClr val="C0C0C0"/>
            </a:solidFill>
            <a:ln w="1905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Oval 21">
              <a:extLst>
                <a:ext uri="{FF2B5EF4-FFF2-40B4-BE49-F238E27FC236}">
                  <a16:creationId xmlns:a16="http://schemas.microsoft.com/office/drawing/2014/main" id="{B158BBA3-EB3F-41CE-9333-F345D35A3FBB}"/>
                </a:ext>
              </a:extLst>
            </p:cNvPr>
            <p:cNvSpPr>
              <a:spLocks noChangeArrowheads="1"/>
            </p:cNvSpPr>
            <p:nvPr/>
          </p:nvSpPr>
          <p:spPr bwMode="auto">
            <a:xfrm>
              <a:off x="1253" y="4390"/>
              <a:ext cx="91" cy="91"/>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 name="Freeform 23">
              <a:extLst>
                <a:ext uri="{FF2B5EF4-FFF2-40B4-BE49-F238E27FC236}">
                  <a16:creationId xmlns:a16="http://schemas.microsoft.com/office/drawing/2014/main" id="{9AB0DBED-8CB5-496C-9FB4-81A165FB8B24}"/>
                </a:ext>
              </a:extLst>
            </p:cNvPr>
            <p:cNvSpPr>
              <a:spLocks/>
            </p:cNvSpPr>
            <p:nvPr/>
          </p:nvSpPr>
          <p:spPr bwMode="auto">
            <a:xfrm>
              <a:off x="1207" y="3846"/>
              <a:ext cx="182" cy="499"/>
            </a:xfrm>
            <a:custGeom>
              <a:avLst/>
              <a:gdLst>
                <a:gd name="T0" fmla="*/ 91 w 182"/>
                <a:gd name="T1" fmla="*/ 499 h 499"/>
                <a:gd name="T2" fmla="*/ 0 w 182"/>
                <a:gd name="T3" fmla="*/ 90 h 499"/>
                <a:gd name="T4" fmla="*/ 91 w 182"/>
                <a:gd name="T5" fmla="*/ 0 h 499"/>
                <a:gd name="T6" fmla="*/ 182 w 182"/>
                <a:gd name="T7" fmla="*/ 90 h 499"/>
                <a:gd name="T8" fmla="*/ 91 w 182"/>
                <a:gd name="T9" fmla="*/ 499 h 499"/>
              </a:gdLst>
              <a:ahLst/>
              <a:cxnLst>
                <a:cxn ang="0">
                  <a:pos x="T0" y="T1"/>
                </a:cxn>
                <a:cxn ang="0">
                  <a:pos x="T2" y="T3"/>
                </a:cxn>
                <a:cxn ang="0">
                  <a:pos x="T4" y="T5"/>
                </a:cxn>
                <a:cxn ang="0">
                  <a:pos x="T6" y="T7"/>
                </a:cxn>
                <a:cxn ang="0">
                  <a:pos x="T8" y="T9"/>
                </a:cxn>
              </a:cxnLst>
              <a:rect l="0" t="0" r="r" b="b"/>
              <a:pathLst>
                <a:path w="182" h="499">
                  <a:moveTo>
                    <a:pt x="91" y="499"/>
                  </a:moveTo>
                  <a:lnTo>
                    <a:pt x="0" y="90"/>
                  </a:lnTo>
                  <a:cubicBezTo>
                    <a:pt x="0" y="7"/>
                    <a:pt x="61" y="0"/>
                    <a:pt x="91" y="0"/>
                  </a:cubicBezTo>
                  <a:cubicBezTo>
                    <a:pt x="121" y="0"/>
                    <a:pt x="182" y="7"/>
                    <a:pt x="182" y="90"/>
                  </a:cubicBezTo>
                  <a:lnTo>
                    <a:pt x="91" y="499"/>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9" name="AutoShape 82">
            <a:extLst>
              <a:ext uri="{FF2B5EF4-FFF2-40B4-BE49-F238E27FC236}">
                <a16:creationId xmlns:a16="http://schemas.microsoft.com/office/drawing/2014/main" id="{1D94000F-FCAD-4AE8-8F04-D6F8439854CF}"/>
              </a:ext>
            </a:extLst>
          </p:cNvPr>
          <p:cNvSpPr>
            <a:spLocks noChangeArrowheads="1"/>
          </p:cNvSpPr>
          <p:nvPr/>
        </p:nvSpPr>
        <p:spPr bwMode="auto">
          <a:xfrm>
            <a:off x="549275" y="1015617"/>
            <a:ext cx="2210604" cy="401830"/>
          </a:xfrm>
          <a:prstGeom prst="homePlate">
            <a:avLst>
              <a:gd name="adj" fmla="val 25472"/>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集合研修の場合</a:t>
            </a:r>
          </a:p>
        </p:txBody>
      </p:sp>
      <p:sp>
        <p:nvSpPr>
          <p:cNvPr id="22" name="正方形/長方形 21">
            <a:extLst>
              <a:ext uri="{FF2B5EF4-FFF2-40B4-BE49-F238E27FC236}">
                <a16:creationId xmlns:a16="http://schemas.microsoft.com/office/drawing/2014/main" id="{2EED1B78-0824-4D8D-BA9B-37037144F0D0}"/>
              </a:ext>
            </a:extLst>
          </p:cNvPr>
          <p:cNvSpPr/>
          <p:nvPr/>
        </p:nvSpPr>
        <p:spPr>
          <a:xfrm>
            <a:off x="300979" y="4959487"/>
            <a:ext cx="1869385" cy="4094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0953C89-59BF-47F7-A021-DC3660A0DC0A}"/>
              </a:ext>
            </a:extLst>
          </p:cNvPr>
          <p:cNvSpPr/>
          <p:nvPr/>
        </p:nvSpPr>
        <p:spPr>
          <a:xfrm>
            <a:off x="890693" y="4524362"/>
            <a:ext cx="746933" cy="341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F1C2E0D-D0EB-4DFB-A00B-F2D6CA9CED8A}"/>
              </a:ext>
            </a:extLst>
          </p:cNvPr>
          <p:cNvSpPr/>
          <p:nvPr/>
        </p:nvSpPr>
        <p:spPr>
          <a:xfrm>
            <a:off x="269581" y="2813742"/>
            <a:ext cx="169298" cy="128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6" name="Picture 4">
            <a:extLst>
              <a:ext uri="{FF2B5EF4-FFF2-40B4-BE49-F238E27FC236}">
                <a16:creationId xmlns:a16="http://schemas.microsoft.com/office/drawing/2014/main" id="{19336F90-8E2D-46E6-BED9-1A420B6974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27" b="27553"/>
          <a:stretch/>
        </p:blipFill>
        <p:spPr bwMode="auto">
          <a:xfrm>
            <a:off x="2467891" y="2774075"/>
            <a:ext cx="2040609" cy="4357849"/>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a:extLst>
              <a:ext uri="{FF2B5EF4-FFF2-40B4-BE49-F238E27FC236}">
                <a16:creationId xmlns:a16="http://schemas.microsoft.com/office/drawing/2014/main" id="{494653C3-A3C6-4A0D-8E45-56F521A83BEC}"/>
              </a:ext>
            </a:extLst>
          </p:cNvPr>
          <p:cNvSpPr/>
          <p:nvPr/>
        </p:nvSpPr>
        <p:spPr>
          <a:xfrm>
            <a:off x="2553502" y="6689337"/>
            <a:ext cx="1869385" cy="4094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8" name="Picture 6">
            <a:extLst>
              <a:ext uri="{FF2B5EF4-FFF2-40B4-BE49-F238E27FC236}">
                <a16:creationId xmlns:a16="http://schemas.microsoft.com/office/drawing/2014/main" id="{AC61018A-769F-4D3D-BF9A-B038DA489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7551" y="2774075"/>
            <a:ext cx="2055331" cy="391357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EC174040-E4CD-4E60-B9D8-54D7EB0028C6}"/>
              </a:ext>
            </a:extLst>
          </p:cNvPr>
          <p:cNvSpPr/>
          <p:nvPr/>
        </p:nvSpPr>
        <p:spPr>
          <a:xfrm>
            <a:off x="4677552" y="3764682"/>
            <a:ext cx="1298246" cy="3436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2364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6</a:t>
            </a:r>
            <a:r>
              <a:rPr lang="ja-JP" altLang="en-US" dirty="0"/>
              <a:t>．研修の受講</a:t>
            </a:r>
          </a:p>
        </p:txBody>
      </p:sp>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275" y="992188"/>
            <a:ext cx="5903913" cy="5544988"/>
          </a:xfrm>
        </p:spPr>
        <p:txBody>
          <a:bodyPr/>
          <a:lstStyle/>
          <a:p>
            <a:endParaRPr lang="en-US" altLang="ja-JP" dirty="0"/>
          </a:p>
          <a:p>
            <a:pPr lvl="1"/>
            <a:endParaRPr lang="en-US" altLang="ja-JP" dirty="0"/>
          </a:p>
          <a:p>
            <a:pPr lvl="1"/>
            <a:r>
              <a:rPr lang="ja-JP" altLang="en-US" dirty="0"/>
              <a:t>「受講」タブをクリックすると研修動画が表示されます。</a:t>
            </a:r>
            <a:br>
              <a:rPr lang="en-US" altLang="ja-JP" dirty="0"/>
            </a:br>
            <a:r>
              <a:rPr lang="ja-JP" altLang="en-US" dirty="0"/>
              <a:t>該当の研修の「受講」ボタンをクリックしてください。受講期間中に動画を閲覧してください。</a:t>
            </a:r>
            <a:endParaRPr lang="en-US" altLang="ja-JP"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27</a:t>
            </a:fld>
            <a:endParaRPr lang="en-US" altLang="ja-JP"/>
          </a:p>
        </p:txBody>
      </p:sp>
      <p:sp>
        <p:nvSpPr>
          <p:cNvPr id="5" name="AutoShape 82">
            <a:extLst>
              <a:ext uri="{FF2B5EF4-FFF2-40B4-BE49-F238E27FC236}">
                <a16:creationId xmlns:a16="http://schemas.microsoft.com/office/drawing/2014/main" id="{0EAEEC83-8EC5-49C3-BDCE-38177431B92D}"/>
              </a:ext>
            </a:extLst>
          </p:cNvPr>
          <p:cNvSpPr>
            <a:spLocks noChangeArrowheads="1"/>
          </p:cNvSpPr>
          <p:nvPr/>
        </p:nvSpPr>
        <p:spPr bwMode="auto">
          <a:xfrm>
            <a:off x="549275" y="1055555"/>
            <a:ext cx="2210604" cy="401830"/>
          </a:xfrm>
          <a:prstGeom prst="homePlate">
            <a:avLst>
              <a:gd name="adj" fmla="val 25472"/>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オンデマンド研修の場合</a:t>
            </a:r>
          </a:p>
        </p:txBody>
      </p:sp>
      <p:sp>
        <p:nvSpPr>
          <p:cNvPr id="14" name="Rectangle 3">
            <a:extLst>
              <a:ext uri="{FF2B5EF4-FFF2-40B4-BE49-F238E27FC236}">
                <a16:creationId xmlns:a16="http://schemas.microsoft.com/office/drawing/2014/main" id="{CA1C3254-13E6-45D3-85B3-D6CA4966B97A}"/>
              </a:ext>
            </a:extLst>
          </p:cNvPr>
          <p:cNvSpPr txBox="1">
            <a:spLocks noChangeArrowheads="1"/>
          </p:cNvSpPr>
          <p:nvPr/>
        </p:nvSpPr>
        <p:spPr bwMode="auto">
          <a:xfrm>
            <a:off x="574131" y="8413552"/>
            <a:ext cx="5901917" cy="7526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50000"/>
              </a:spcBef>
              <a:spcAft>
                <a:spcPct val="0"/>
              </a:spcAft>
              <a:defRPr kumimoji="1" sz="1400" b="1" kern="1200">
                <a:solidFill>
                  <a:schemeClr val="tx1"/>
                </a:solidFill>
                <a:latin typeface="+mn-lt"/>
                <a:ea typeface="+mn-ea"/>
                <a:cs typeface="+mn-cs"/>
              </a:defRPr>
            </a:lvl1pPr>
            <a:lvl2pPr marL="179388" algn="l" rtl="0" fontAlgn="base">
              <a:spcBef>
                <a:spcPct val="100000"/>
              </a:spcBef>
              <a:spcAft>
                <a:spcPct val="0"/>
              </a:spcAft>
              <a:buFont typeface="Wingdings" panose="05000000000000000000" pitchFamily="2" charset="2"/>
              <a:defRPr kumimoji="1" sz="1000" kern="1200">
                <a:solidFill>
                  <a:schemeClr val="tx1"/>
                </a:solidFill>
                <a:latin typeface="+mn-lt"/>
                <a:ea typeface="+mn-ea"/>
                <a:cs typeface="+mn-cs"/>
              </a:defRPr>
            </a:lvl2pPr>
            <a:lvl3pPr marL="358775" algn="l" rtl="0" fontAlgn="base">
              <a:spcBef>
                <a:spcPct val="100000"/>
              </a:spcBef>
              <a:spcAft>
                <a:spcPct val="0"/>
              </a:spcAft>
              <a:defRPr kumimoji="1" sz="800" kern="1200">
                <a:solidFill>
                  <a:schemeClr val="tx1"/>
                </a:solidFill>
                <a:latin typeface="+mn-lt"/>
                <a:ea typeface="+mn-ea"/>
                <a:cs typeface="+mn-cs"/>
              </a:defRPr>
            </a:lvl3pPr>
            <a:lvl4pPr marL="538163" algn="l" rtl="0" fontAlgn="base">
              <a:spcBef>
                <a:spcPct val="50000"/>
              </a:spcBef>
              <a:spcAft>
                <a:spcPct val="0"/>
              </a:spcAft>
              <a:defRPr kumimoji="1" sz="1000" kern="1200">
                <a:solidFill>
                  <a:schemeClr val="tx1"/>
                </a:solidFill>
                <a:latin typeface="+mn-lt"/>
                <a:ea typeface="+mn-ea"/>
                <a:cs typeface="+mn-cs"/>
              </a:defRPr>
            </a:lvl4pPr>
            <a:lvl5pPr marL="717550" algn="l" rtl="0" fontAlgn="base">
              <a:spcBef>
                <a:spcPct val="50000"/>
              </a:spcBef>
              <a:spcAft>
                <a:spcPct val="0"/>
              </a:spcAft>
              <a:defRPr kumimoji="1"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　　 動画視聴時間を計測して受講完了・未完了を判定しています。</a:t>
            </a:r>
            <a:br>
              <a:rPr lang="en-US" altLang="ja-JP" dirty="0"/>
            </a:br>
            <a:r>
              <a:rPr lang="ja-JP" altLang="en-US" dirty="0"/>
              <a:t>　　 「履歴」タブをクリックすることで閲覧履歴を確認することが可能です。</a:t>
            </a:r>
            <a:endParaRPr lang="en-US" altLang="ja-JP" dirty="0"/>
          </a:p>
        </p:txBody>
      </p:sp>
      <p:grpSp>
        <p:nvGrpSpPr>
          <p:cNvPr id="15" name="Group 24">
            <a:extLst>
              <a:ext uri="{FF2B5EF4-FFF2-40B4-BE49-F238E27FC236}">
                <a16:creationId xmlns:a16="http://schemas.microsoft.com/office/drawing/2014/main" id="{C4520C6B-65D1-4BFC-B00A-70B8FDE794A0}"/>
              </a:ext>
            </a:extLst>
          </p:cNvPr>
          <p:cNvGrpSpPr>
            <a:grpSpLocks/>
          </p:cNvGrpSpPr>
          <p:nvPr/>
        </p:nvGrpSpPr>
        <p:grpSpPr bwMode="auto">
          <a:xfrm>
            <a:off x="729379" y="8630623"/>
            <a:ext cx="359445" cy="288404"/>
            <a:chOff x="754" y="3617"/>
            <a:chExt cx="1088" cy="940"/>
          </a:xfrm>
        </p:grpSpPr>
        <p:sp>
          <p:nvSpPr>
            <p:cNvPr id="16" name="AutoShape 20">
              <a:extLst>
                <a:ext uri="{FF2B5EF4-FFF2-40B4-BE49-F238E27FC236}">
                  <a16:creationId xmlns:a16="http://schemas.microsoft.com/office/drawing/2014/main" id="{513561FA-A947-4237-8352-9019C1BF0F54}"/>
                </a:ext>
              </a:extLst>
            </p:cNvPr>
            <p:cNvSpPr>
              <a:spLocks noChangeArrowheads="1"/>
            </p:cNvSpPr>
            <p:nvPr/>
          </p:nvSpPr>
          <p:spPr bwMode="auto">
            <a:xfrm>
              <a:off x="754" y="3617"/>
              <a:ext cx="1088" cy="940"/>
            </a:xfrm>
            <a:prstGeom prst="triangle">
              <a:avLst>
                <a:gd name="adj" fmla="val 50000"/>
              </a:avLst>
            </a:prstGeom>
            <a:solidFill>
              <a:srgbClr val="C0C0C0"/>
            </a:solidFill>
            <a:ln w="1905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 name="Oval 21">
              <a:extLst>
                <a:ext uri="{FF2B5EF4-FFF2-40B4-BE49-F238E27FC236}">
                  <a16:creationId xmlns:a16="http://schemas.microsoft.com/office/drawing/2014/main" id="{C1D74DDA-B4FA-43D4-BA7F-6D00FEB6AC47}"/>
                </a:ext>
              </a:extLst>
            </p:cNvPr>
            <p:cNvSpPr>
              <a:spLocks noChangeArrowheads="1"/>
            </p:cNvSpPr>
            <p:nvPr/>
          </p:nvSpPr>
          <p:spPr bwMode="auto">
            <a:xfrm>
              <a:off x="1253" y="4390"/>
              <a:ext cx="91" cy="91"/>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 name="Freeform 23">
              <a:extLst>
                <a:ext uri="{FF2B5EF4-FFF2-40B4-BE49-F238E27FC236}">
                  <a16:creationId xmlns:a16="http://schemas.microsoft.com/office/drawing/2014/main" id="{558DA9A7-DF15-4A4B-8157-F789902376D2}"/>
                </a:ext>
              </a:extLst>
            </p:cNvPr>
            <p:cNvSpPr>
              <a:spLocks/>
            </p:cNvSpPr>
            <p:nvPr/>
          </p:nvSpPr>
          <p:spPr bwMode="auto">
            <a:xfrm>
              <a:off x="1207" y="3846"/>
              <a:ext cx="182" cy="499"/>
            </a:xfrm>
            <a:custGeom>
              <a:avLst/>
              <a:gdLst>
                <a:gd name="T0" fmla="*/ 91 w 182"/>
                <a:gd name="T1" fmla="*/ 499 h 499"/>
                <a:gd name="T2" fmla="*/ 0 w 182"/>
                <a:gd name="T3" fmla="*/ 90 h 499"/>
                <a:gd name="T4" fmla="*/ 91 w 182"/>
                <a:gd name="T5" fmla="*/ 0 h 499"/>
                <a:gd name="T6" fmla="*/ 182 w 182"/>
                <a:gd name="T7" fmla="*/ 90 h 499"/>
                <a:gd name="T8" fmla="*/ 91 w 182"/>
                <a:gd name="T9" fmla="*/ 499 h 499"/>
              </a:gdLst>
              <a:ahLst/>
              <a:cxnLst>
                <a:cxn ang="0">
                  <a:pos x="T0" y="T1"/>
                </a:cxn>
                <a:cxn ang="0">
                  <a:pos x="T2" y="T3"/>
                </a:cxn>
                <a:cxn ang="0">
                  <a:pos x="T4" y="T5"/>
                </a:cxn>
                <a:cxn ang="0">
                  <a:pos x="T6" y="T7"/>
                </a:cxn>
                <a:cxn ang="0">
                  <a:pos x="T8" y="T9"/>
                </a:cxn>
              </a:cxnLst>
              <a:rect l="0" t="0" r="r" b="b"/>
              <a:pathLst>
                <a:path w="182" h="499">
                  <a:moveTo>
                    <a:pt x="91" y="499"/>
                  </a:moveTo>
                  <a:lnTo>
                    <a:pt x="0" y="90"/>
                  </a:lnTo>
                  <a:cubicBezTo>
                    <a:pt x="0" y="7"/>
                    <a:pt x="61" y="0"/>
                    <a:pt x="91" y="0"/>
                  </a:cubicBezTo>
                  <a:cubicBezTo>
                    <a:pt x="121" y="0"/>
                    <a:pt x="182" y="7"/>
                    <a:pt x="182" y="90"/>
                  </a:cubicBezTo>
                  <a:lnTo>
                    <a:pt x="91" y="499"/>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0" name="正方形/長方形 19">
            <a:extLst>
              <a:ext uri="{FF2B5EF4-FFF2-40B4-BE49-F238E27FC236}">
                <a16:creationId xmlns:a16="http://schemas.microsoft.com/office/drawing/2014/main" id="{12447F58-235F-43A4-946C-6C53B38F7771}"/>
              </a:ext>
            </a:extLst>
          </p:cNvPr>
          <p:cNvSpPr/>
          <p:nvPr/>
        </p:nvSpPr>
        <p:spPr>
          <a:xfrm>
            <a:off x="756264" y="5026388"/>
            <a:ext cx="742725" cy="48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48B3B080-BE67-4266-B69E-D8CB230F17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78" t="5244"/>
          <a:stretch/>
        </p:blipFill>
        <p:spPr bwMode="auto">
          <a:xfrm>
            <a:off x="598646" y="2123516"/>
            <a:ext cx="5805170" cy="2447977"/>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C994EB91-8483-4084-8B6C-2BBDDA240047}"/>
              </a:ext>
            </a:extLst>
          </p:cNvPr>
          <p:cNvSpPr/>
          <p:nvPr/>
        </p:nvSpPr>
        <p:spPr>
          <a:xfrm>
            <a:off x="2479495" y="2710478"/>
            <a:ext cx="2016125" cy="326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CB93BA43-4656-4155-8139-1C8F99F99337}"/>
              </a:ext>
            </a:extLst>
          </p:cNvPr>
          <p:cNvSpPr/>
          <p:nvPr/>
        </p:nvSpPr>
        <p:spPr>
          <a:xfrm>
            <a:off x="5030096" y="3271235"/>
            <a:ext cx="404789" cy="180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Picture 2">
            <a:extLst>
              <a:ext uri="{FF2B5EF4-FFF2-40B4-BE49-F238E27FC236}">
                <a16:creationId xmlns:a16="http://schemas.microsoft.com/office/drawing/2014/main" id="{F37668D4-1B7A-4B2F-8052-F625D6E00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78" y="4953000"/>
            <a:ext cx="5718147" cy="29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99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7</a:t>
            </a:r>
            <a:r>
              <a:rPr lang="ja-JP" altLang="en-US" dirty="0"/>
              <a:t>．</a:t>
            </a:r>
            <a:r>
              <a:rPr lang="ja-JP" altLang="en-US" sz="1800" dirty="0"/>
              <a:t>アンケート・課題の提出　　　　　　　　　　　　 </a:t>
            </a:r>
            <a:endParaRPr lang="ja-JP" altLang="en-US" dirty="0"/>
          </a:p>
        </p:txBody>
      </p:sp>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275" y="992188"/>
            <a:ext cx="5903913" cy="5544988"/>
          </a:xfrm>
        </p:spPr>
        <p:txBody>
          <a:bodyPr/>
          <a:lstStyle/>
          <a:p>
            <a:r>
              <a:rPr lang="ja-JP" altLang="en-US" dirty="0"/>
              <a:t>①アンケート回答画面に移動する</a:t>
            </a:r>
            <a:endParaRPr lang="en-US" altLang="ja-JP" dirty="0"/>
          </a:p>
          <a:p>
            <a:pPr lvl="1"/>
            <a:r>
              <a:rPr lang="ja-JP" altLang="en-US" dirty="0"/>
              <a:t>「履歴」タブをクリックするとアンケート「回答する」が表示されます。</a:t>
            </a:r>
            <a:br>
              <a:rPr lang="en-US" altLang="ja-JP" dirty="0"/>
            </a:br>
            <a:r>
              <a:rPr lang="ja-JP" altLang="en-US" dirty="0"/>
              <a:t>クリックしてアンケートの入力を進めてください。</a:t>
            </a:r>
            <a:endParaRPr lang="en-US" altLang="ja-JP"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28</a:t>
            </a:fld>
            <a:endParaRPr lang="en-US" altLang="ja-JP"/>
          </a:p>
        </p:txBody>
      </p:sp>
      <p:pic>
        <p:nvPicPr>
          <p:cNvPr id="2050" name="Picture 2">
            <a:extLst>
              <a:ext uri="{FF2B5EF4-FFF2-40B4-BE49-F238E27FC236}">
                <a16:creationId xmlns:a16="http://schemas.microsoft.com/office/drawing/2014/main" id="{7E64DE74-5903-4B52-88DA-8A9AEE955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19" y="1871957"/>
            <a:ext cx="5610523" cy="3172803"/>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78856468-A6EF-4AC6-84A7-F7ED450A11F9}"/>
              </a:ext>
            </a:extLst>
          </p:cNvPr>
          <p:cNvSpPr/>
          <p:nvPr/>
        </p:nvSpPr>
        <p:spPr>
          <a:xfrm>
            <a:off x="4407176" y="2394637"/>
            <a:ext cx="1893866" cy="365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44F0E05-9964-430E-BAF8-C07E23AD4ECE}"/>
              </a:ext>
            </a:extLst>
          </p:cNvPr>
          <p:cNvSpPr/>
          <p:nvPr/>
        </p:nvSpPr>
        <p:spPr>
          <a:xfrm>
            <a:off x="4668210" y="4434617"/>
            <a:ext cx="792089" cy="259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2892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7</a:t>
            </a:r>
            <a:r>
              <a:rPr lang="ja-JP" altLang="en-US" dirty="0"/>
              <a:t>．</a:t>
            </a:r>
            <a:r>
              <a:rPr lang="ja-JP" altLang="en-US" sz="1800" dirty="0"/>
              <a:t>アンケート・課題の提出　　　　　　　　　　　　 </a:t>
            </a:r>
            <a:endParaRPr lang="ja-JP" altLang="en-US" dirty="0"/>
          </a:p>
        </p:txBody>
      </p:sp>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275" y="992188"/>
            <a:ext cx="5903913" cy="5544988"/>
          </a:xfrm>
        </p:spPr>
        <p:txBody>
          <a:bodyPr/>
          <a:lstStyle/>
          <a:p>
            <a:r>
              <a:rPr lang="ja-JP" altLang="en-US" dirty="0"/>
              <a:t>②アンケートの回答を行う</a:t>
            </a:r>
            <a:endParaRPr lang="en-US" altLang="ja-JP" dirty="0"/>
          </a:p>
          <a:p>
            <a:pPr lvl="1"/>
            <a:r>
              <a:rPr lang="ja-JP" altLang="en-US" dirty="0"/>
              <a:t>必要</a:t>
            </a:r>
            <a:r>
              <a:rPr lang="ja-JP" altLang="en-US"/>
              <a:t>な項目を入力</a:t>
            </a:r>
            <a:r>
              <a:rPr lang="ja-JP" altLang="en-US" dirty="0"/>
              <a:t>してください。入力が完了したら「確認画面へ」ボタンをクリックし、確認画面へ移動してください。</a:t>
            </a:r>
            <a:endParaRPr lang="en-US" altLang="ja-JP"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29</a:t>
            </a:fld>
            <a:endParaRPr lang="en-US" altLang="ja-JP"/>
          </a:p>
        </p:txBody>
      </p:sp>
      <p:sp>
        <p:nvSpPr>
          <p:cNvPr id="11" name="正方形/長方形 10">
            <a:extLst>
              <a:ext uri="{FF2B5EF4-FFF2-40B4-BE49-F238E27FC236}">
                <a16:creationId xmlns:a16="http://schemas.microsoft.com/office/drawing/2014/main" id="{EF52A319-F046-452D-BFE1-5FD9D15A26B0}"/>
              </a:ext>
            </a:extLst>
          </p:cNvPr>
          <p:cNvSpPr/>
          <p:nvPr/>
        </p:nvSpPr>
        <p:spPr>
          <a:xfrm>
            <a:off x="634021" y="2439114"/>
            <a:ext cx="627620" cy="48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a:extLst>
              <a:ext uri="{FF2B5EF4-FFF2-40B4-BE49-F238E27FC236}">
                <a16:creationId xmlns:a16="http://schemas.microsoft.com/office/drawing/2014/main" id="{DA4972EE-B1E4-41F3-89A6-7DE92CC9B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 y="1976388"/>
            <a:ext cx="6028730" cy="3575372"/>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7EE0D91C-52F5-498F-9326-F022BD3E38FD}"/>
              </a:ext>
            </a:extLst>
          </p:cNvPr>
          <p:cNvSpPr/>
          <p:nvPr/>
        </p:nvSpPr>
        <p:spPr>
          <a:xfrm>
            <a:off x="1725387" y="2666680"/>
            <a:ext cx="3407225" cy="24741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45D23873-F2CB-434F-A639-5D8E81A97448}"/>
              </a:ext>
            </a:extLst>
          </p:cNvPr>
          <p:cNvSpPr/>
          <p:nvPr/>
        </p:nvSpPr>
        <p:spPr>
          <a:xfrm>
            <a:off x="3749042" y="5191215"/>
            <a:ext cx="1001486" cy="218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1F5EED3-1DF0-4CC9-8D82-EBA4CD8C479E}"/>
              </a:ext>
            </a:extLst>
          </p:cNvPr>
          <p:cNvSpPr/>
          <p:nvPr/>
        </p:nvSpPr>
        <p:spPr>
          <a:xfrm>
            <a:off x="2107474" y="5198232"/>
            <a:ext cx="1001486" cy="218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四角形 15">
            <a:extLst>
              <a:ext uri="{FF2B5EF4-FFF2-40B4-BE49-F238E27FC236}">
                <a16:creationId xmlns:a16="http://schemas.microsoft.com/office/drawing/2014/main" id="{49C2D814-492B-454E-B7BA-64C830626DE8}"/>
              </a:ext>
            </a:extLst>
          </p:cNvPr>
          <p:cNvSpPr/>
          <p:nvPr/>
        </p:nvSpPr>
        <p:spPr>
          <a:xfrm>
            <a:off x="385166" y="5286592"/>
            <a:ext cx="1442118" cy="331307"/>
          </a:xfrm>
          <a:prstGeom prst="wedgeRectCallout">
            <a:avLst>
              <a:gd name="adj1" fmla="val 76743"/>
              <a:gd name="adj2" fmla="val -24624"/>
            </a:avLst>
          </a:prstGeom>
          <a:solidFill>
            <a:schemeClr val="bg1">
              <a:lumMod val="95000"/>
            </a:schemeClr>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kumimoji="1" lang="ja-JP" altLang="en-US" sz="900" dirty="0">
                <a:solidFill>
                  <a:schemeClr val="tx1"/>
                </a:solidFill>
              </a:rPr>
              <a:t>内容を保存せず、入力の内容をクリアします。</a:t>
            </a:r>
          </a:p>
        </p:txBody>
      </p:sp>
      <p:sp>
        <p:nvSpPr>
          <p:cNvPr id="21" name="吹き出し: 四角形 20">
            <a:extLst>
              <a:ext uri="{FF2B5EF4-FFF2-40B4-BE49-F238E27FC236}">
                <a16:creationId xmlns:a16="http://schemas.microsoft.com/office/drawing/2014/main" id="{BAE5A675-20DA-4EAA-B71E-9AB9D0EE2991}"/>
              </a:ext>
            </a:extLst>
          </p:cNvPr>
          <p:cNvSpPr/>
          <p:nvPr/>
        </p:nvSpPr>
        <p:spPr>
          <a:xfrm>
            <a:off x="3862488" y="5713160"/>
            <a:ext cx="1442118" cy="331307"/>
          </a:xfrm>
          <a:prstGeom prst="wedgeRectCallout">
            <a:avLst>
              <a:gd name="adj1" fmla="val -11364"/>
              <a:gd name="adj2" fmla="val -145896"/>
            </a:avLst>
          </a:prstGeom>
          <a:solidFill>
            <a:schemeClr val="bg1">
              <a:lumMod val="95000"/>
            </a:schemeClr>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kumimoji="1" lang="ja-JP" altLang="en-US" sz="900" dirty="0">
                <a:solidFill>
                  <a:schemeClr val="tx1"/>
                </a:solidFill>
              </a:rPr>
              <a:t>入力内容の確認画面へ移動します。</a:t>
            </a:r>
          </a:p>
        </p:txBody>
      </p:sp>
    </p:spTree>
    <p:extLst>
      <p:ext uri="{BB962C8B-B14F-4D97-AF65-F5344CB8AC3E}">
        <p14:creationId xmlns:p14="http://schemas.microsoft.com/office/powerpoint/2010/main" val="90290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0A79A22-65F4-40C6-AC55-A9DA94272470}"/>
              </a:ext>
            </a:extLst>
          </p:cNvPr>
          <p:cNvSpPr>
            <a:spLocks noGrp="1" noChangeArrowheads="1"/>
          </p:cNvSpPr>
          <p:nvPr>
            <p:ph type="title"/>
          </p:nvPr>
        </p:nvSpPr>
        <p:spPr>
          <a:xfrm>
            <a:off x="441525" y="189374"/>
            <a:ext cx="4570312" cy="452437"/>
          </a:xfrm>
        </p:spPr>
        <p:txBody>
          <a:bodyPr/>
          <a:lstStyle/>
          <a:p>
            <a:r>
              <a:rPr lang="ja-JP" altLang="en-US" dirty="0"/>
              <a:t>マナブル新規登録から研修終了までの流れ</a:t>
            </a:r>
          </a:p>
        </p:txBody>
      </p:sp>
      <p:sp>
        <p:nvSpPr>
          <p:cNvPr id="18" name="スライド番号プレースホルダー 3">
            <a:extLst>
              <a:ext uri="{FF2B5EF4-FFF2-40B4-BE49-F238E27FC236}">
                <a16:creationId xmlns:a16="http://schemas.microsoft.com/office/drawing/2014/main" id="{D1779DB0-7CC4-42C2-A352-9B5643600D9A}"/>
              </a:ext>
            </a:extLst>
          </p:cNvPr>
          <p:cNvSpPr>
            <a:spLocks noGrp="1"/>
          </p:cNvSpPr>
          <p:nvPr>
            <p:ph type="sldNum" sz="quarter" idx="10"/>
          </p:nvPr>
        </p:nvSpPr>
        <p:spPr/>
        <p:txBody>
          <a:bodyPr/>
          <a:lstStyle/>
          <a:p>
            <a:r>
              <a:rPr lang="en-US" altLang="ja-JP"/>
              <a:t>p</a:t>
            </a:r>
            <a:fld id="{DF1A9A70-0051-47CD-BF8B-E263FB673379}" type="slidenum">
              <a:rPr lang="en-US" altLang="ja-JP"/>
              <a:pPr/>
              <a:t>3</a:t>
            </a:fld>
            <a:endParaRPr lang="en-US" altLang="ja-JP"/>
          </a:p>
        </p:txBody>
      </p:sp>
      <p:sp>
        <p:nvSpPr>
          <p:cNvPr id="33" name="Rectangle 52">
            <a:extLst>
              <a:ext uri="{FF2B5EF4-FFF2-40B4-BE49-F238E27FC236}">
                <a16:creationId xmlns:a16="http://schemas.microsoft.com/office/drawing/2014/main" id="{50A0DA6E-F55E-44B4-8566-B00D38D8CDC0}"/>
              </a:ext>
            </a:extLst>
          </p:cNvPr>
          <p:cNvSpPr>
            <a:spLocks noChangeArrowheads="1"/>
          </p:cNvSpPr>
          <p:nvPr/>
        </p:nvSpPr>
        <p:spPr bwMode="auto">
          <a:xfrm>
            <a:off x="476250" y="1033978"/>
            <a:ext cx="5888615" cy="49311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ja-JP" altLang="en-US" sz="1200"/>
              <a:t>マナブル新規</a:t>
            </a:r>
            <a:r>
              <a:rPr lang="ja-JP" altLang="en-US" sz="1200" dirty="0"/>
              <a:t>登録　　　　　　　　　　　　　　　・・・・・・・・・・・</a:t>
            </a:r>
            <a:r>
              <a:rPr lang="en-US" altLang="ja-JP" sz="1200" b="1" dirty="0"/>
              <a:t>p.4</a:t>
            </a:r>
            <a:r>
              <a:rPr lang="en-US" altLang="ja-JP" sz="1200" dirty="0"/>
              <a:t>       </a:t>
            </a:r>
            <a:r>
              <a:rPr lang="ja-JP" altLang="en-US" sz="1200" dirty="0"/>
              <a:t>　　　　　　　　　　　　　　　　　　　　　　　　　　　　　　　　　　　　　</a:t>
            </a:r>
            <a:endParaRPr lang="en-US" altLang="ja-JP" sz="1050" dirty="0"/>
          </a:p>
        </p:txBody>
      </p:sp>
      <p:sp>
        <p:nvSpPr>
          <p:cNvPr id="36" name="AutoShape 55">
            <a:extLst>
              <a:ext uri="{FF2B5EF4-FFF2-40B4-BE49-F238E27FC236}">
                <a16:creationId xmlns:a16="http://schemas.microsoft.com/office/drawing/2014/main" id="{31F7465C-D743-4BF5-9739-FD0CD494EC43}"/>
              </a:ext>
            </a:extLst>
          </p:cNvPr>
          <p:cNvSpPr>
            <a:spLocks noChangeArrowheads="1"/>
          </p:cNvSpPr>
          <p:nvPr/>
        </p:nvSpPr>
        <p:spPr bwMode="auto">
          <a:xfrm rot="10800000">
            <a:off x="3170115" y="1529917"/>
            <a:ext cx="360363" cy="144462"/>
          </a:xfrm>
          <a:prstGeom prst="triangle">
            <a:avLst>
              <a:gd name="adj" fmla="val 50000"/>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38" name="Group 65">
            <a:extLst>
              <a:ext uri="{FF2B5EF4-FFF2-40B4-BE49-F238E27FC236}">
                <a16:creationId xmlns:a16="http://schemas.microsoft.com/office/drawing/2014/main" id="{F83CC4ED-B683-46DE-9AC1-9AE2E2F9FBF9}"/>
              </a:ext>
            </a:extLst>
          </p:cNvPr>
          <p:cNvGrpSpPr>
            <a:grpSpLocks/>
          </p:cNvGrpSpPr>
          <p:nvPr/>
        </p:nvGrpSpPr>
        <p:grpSpPr bwMode="auto">
          <a:xfrm>
            <a:off x="476250" y="889516"/>
            <a:ext cx="576263" cy="144462"/>
            <a:chOff x="346" y="3619"/>
            <a:chExt cx="363" cy="91"/>
          </a:xfrm>
        </p:grpSpPr>
        <p:sp>
          <p:nvSpPr>
            <p:cNvPr id="39" name="Freeform 60">
              <a:extLst>
                <a:ext uri="{FF2B5EF4-FFF2-40B4-BE49-F238E27FC236}">
                  <a16:creationId xmlns:a16="http://schemas.microsoft.com/office/drawing/2014/main" id="{575389BF-A0A3-4C17-A26E-EE7451B85AF1}"/>
                </a:ext>
              </a:extLst>
            </p:cNvPr>
            <p:cNvSpPr>
              <a:spLocks/>
            </p:cNvSpPr>
            <p:nvPr/>
          </p:nvSpPr>
          <p:spPr bwMode="auto">
            <a:xfrm>
              <a:off x="346" y="3619"/>
              <a:ext cx="363" cy="91"/>
            </a:xfrm>
            <a:custGeom>
              <a:avLst/>
              <a:gdLst>
                <a:gd name="T0" fmla="*/ 0 w 499"/>
                <a:gd name="T1" fmla="*/ 136 h 136"/>
                <a:gd name="T2" fmla="*/ 0 w 499"/>
                <a:gd name="T3" fmla="*/ 0 h 136"/>
                <a:gd name="T4" fmla="*/ 363 w 499"/>
                <a:gd name="T5" fmla="*/ 0 h 136"/>
                <a:gd name="T6" fmla="*/ 499 w 499"/>
                <a:gd name="T7" fmla="*/ 136 h 136"/>
                <a:gd name="T8" fmla="*/ 0 w 499"/>
                <a:gd name="T9" fmla="*/ 136 h 136"/>
              </a:gdLst>
              <a:ahLst/>
              <a:cxnLst>
                <a:cxn ang="0">
                  <a:pos x="T0" y="T1"/>
                </a:cxn>
                <a:cxn ang="0">
                  <a:pos x="T2" y="T3"/>
                </a:cxn>
                <a:cxn ang="0">
                  <a:pos x="T4" y="T5"/>
                </a:cxn>
                <a:cxn ang="0">
                  <a:pos x="T6" y="T7"/>
                </a:cxn>
                <a:cxn ang="0">
                  <a:pos x="T8" y="T9"/>
                </a:cxn>
              </a:cxnLst>
              <a:rect l="0" t="0" r="r" b="b"/>
              <a:pathLst>
                <a:path w="499" h="136">
                  <a:moveTo>
                    <a:pt x="0" y="136"/>
                  </a:moveTo>
                  <a:lnTo>
                    <a:pt x="0" y="0"/>
                  </a:lnTo>
                  <a:lnTo>
                    <a:pt x="363" y="0"/>
                  </a:lnTo>
                  <a:lnTo>
                    <a:pt x="499" y="136"/>
                  </a:lnTo>
                  <a:lnTo>
                    <a:pt x="0" y="13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WordArt 59">
              <a:extLst>
                <a:ext uri="{FF2B5EF4-FFF2-40B4-BE49-F238E27FC236}">
                  <a16:creationId xmlns:a16="http://schemas.microsoft.com/office/drawing/2014/main" id="{09A7D9DB-2759-430D-9886-8A6B15BCE692}"/>
                </a:ext>
              </a:extLst>
            </p:cNvPr>
            <p:cNvSpPr>
              <a:spLocks noChangeArrowheads="1" noChangeShapeType="1" noTextEdit="1"/>
            </p:cNvSpPr>
            <p:nvPr/>
          </p:nvSpPr>
          <p:spPr bwMode="auto">
            <a:xfrm>
              <a:off x="391" y="3635"/>
              <a:ext cx="198" cy="5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b="1" kern="10" dirty="0">
                  <a:solidFill>
                    <a:schemeClr val="bg1"/>
                  </a:solidFill>
                  <a:latin typeface="メイリオ" panose="020B0604030504040204" pitchFamily="50" charset="-128"/>
                  <a:ea typeface="メイリオ" panose="020B0604030504040204" pitchFamily="50" charset="-128"/>
                </a:rPr>
                <a:t>手順</a:t>
              </a:r>
              <a:r>
                <a:rPr lang="en-US" altLang="ja-JP" sz="3600" b="1" kern="10" dirty="0">
                  <a:solidFill>
                    <a:schemeClr val="bg1"/>
                  </a:solidFill>
                  <a:latin typeface="メイリオ" panose="020B0604030504040204" pitchFamily="50" charset="-128"/>
                  <a:ea typeface="メイリオ" panose="020B0604030504040204" pitchFamily="50" charset="-128"/>
                </a:rPr>
                <a:t>1</a:t>
              </a:r>
              <a:endParaRPr lang="ja-JP" altLang="en-US" sz="3600" b="1" kern="10" dirty="0">
                <a:solidFill>
                  <a:schemeClr val="bg1"/>
                </a:solidFill>
                <a:latin typeface="メイリオ" panose="020B0604030504040204" pitchFamily="50" charset="-128"/>
                <a:ea typeface="メイリオ" panose="020B0604030504040204" pitchFamily="50" charset="-128"/>
              </a:endParaRPr>
            </a:p>
          </p:txBody>
        </p:sp>
      </p:grpSp>
      <p:sp>
        <p:nvSpPr>
          <p:cNvPr id="34" name="Rectangle 53">
            <a:extLst>
              <a:ext uri="{FF2B5EF4-FFF2-40B4-BE49-F238E27FC236}">
                <a16:creationId xmlns:a16="http://schemas.microsoft.com/office/drawing/2014/main" id="{6AF749C2-F27F-4F6B-BF6E-13E50CFC1E6A}"/>
              </a:ext>
            </a:extLst>
          </p:cNvPr>
          <p:cNvSpPr>
            <a:spLocks noChangeArrowheads="1"/>
          </p:cNvSpPr>
          <p:nvPr/>
        </p:nvSpPr>
        <p:spPr bwMode="auto">
          <a:xfrm>
            <a:off x="462585" y="1882778"/>
            <a:ext cx="5888615" cy="49311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ja-JP" altLang="en-US" sz="1200" dirty="0"/>
              <a:t>申込む研修の検索　　　　　　　　　　　　　　　・・・・・・・・・・・</a:t>
            </a:r>
            <a:r>
              <a:rPr lang="en-US" altLang="ja-JP" sz="1200" b="1" dirty="0"/>
              <a:t>p.12</a:t>
            </a:r>
            <a:r>
              <a:rPr lang="en-US" altLang="ja-JP" sz="1200" dirty="0"/>
              <a:t> </a:t>
            </a:r>
            <a:endParaRPr lang="ja-JP" altLang="en-US" sz="1200" dirty="0"/>
          </a:p>
        </p:txBody>
      </p:sp>
      <p:sp>
        <p:nvSpPr>
          <p:cNvPr id="37" name="AutoShape 56">
            <a:extLst>
              <a:ext uri="{FF2B5EF4-FFF2-40B4-BE49-F238E27FC236}">
                <a16:creationId xmlns:a16="http://schemas.microsoft.com/office/drawing/2014/main" id="{F61DF3D1-414B-41A2-918E-F69032BD4F40}"/>
              </a:ext>
            </a:extLst>
          </p:cNvPr>
          <p:cNvSpPr>
            <a:spLocks noChangeArrowheads="1"/>
          </p:cNvSpPr>
          <p:nvPr/>
        </p:nvSpPr>
        <p:spPr bwMode="auto">
          <a:xfrm rot="10800000">
            <a:off x="3170116" y="2375897"/>
            <a:ext cx="360363" cy="144462"/>
          </a:xfrm>
          <a:prstGeom prst="triangle">
            <a:avLst>
              <a:gd name="adj" fmla="val 50000"/>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41" name="Group 66">
            <a:extLst>
              <a:ext uri="{FF2B5EF4-FFF2-40B4-BE49-F238E27FC236}">
                <a16:creationId xmlns:a16="http://schemas.microsoft.com/office/drawing/2014/main" id="{71E15A4C-3550-41B3-B1D7-69AE3D936156}"/>
              </a:ext>
            </a:extLst>
          </p:cNvPr>
          <p:cNvGrpSpPr>
            <a:grpSpLocks/>
          </p:cNvGrpSpPr>
          <p:nvPr/>
        </p:nvGrpSpPr>
        <p:grpSpPr bwMode="auto">
          <a:xfrm>
            <a:off x="462585" y="1738316"/>
            <a:ext cx="576263" cy="144462"/>
            <a:chOff x="1616" y="3619"/>
            <a:chExt cx="363" cy="91"/>
          </a:xfrm>
        </p:grpSpPr>
        <p:sp>
          <p:nvSpPr>
            <p:cNvPr id="42" name="Freeform 61">
              <a:extLst>
                <a:ext uri="{FF2B5EF4-FFF2-40B4-BE49-F238E27FC236}">
                  <a16:creationId xmlns:a16="http://schemas.microsoft.com/office/drawing/2014/main" id="{C5D83544-B76C-45D0-A131-01DDFA394E4A}"/>
                </a:ext>
              </a:extLst>
            </p:cNvPr>
            <p:cNvSpPr>
              <a:spLocks/>
            </p:cNvSpPr>
            <p:nvPr/>
          </p:nvSpPr>
          <p:spPr bwMode="auto">
            <a:xfrm>
              <a:off x="1616" y="3619"/>
              <a:ext cx="363" cy="91"/>
            </a:xfrm>
            <a:custGeom>
              <a:avLst/>
              <a:gdLst>
                <a:gd name="T0" fmla="*/ 0 w 499"/>
                <a:gd name="T1" fmla="*/ 136 h 136"/>
                <a:gd name="T2" fmla="*/ 0 w 499"/>
                <a:gd name="T3" fmla="*/ 0 h 136"/>
                <a:gd name="T4" fmla="*/ 363 w 499"/>
                <a:gd name="T5" fmla="*/ 0 h 136"/>
                <a:gd name="T6" fmla="*/ 499 w 499"/>
                <a:gd name="T7" fmla="*/ 136 h 136"/>
                <a:gd name="T8" fmla="*/ 0 w 499"/>
                <a:gd name="T9" fmla="*/ 136 h 136"/>
              </a:gdLst>
              <a:ahLst/>
              <a:cxnLst>
                <a:cxn ang="0">
                  <a:pos x="T0" y="T1"/>
                </a:cxn>
                <a:cxn ang="0">
                  <a:pos x="T2" y="T3"/>
                </a:cxn>
                <a:cxn ang="0">
                  <a:pos x="T4" y="T5"/>
                </a:cxn>
                <a:cxn ang="0">
                  <a:pos x="T6" y="T7"/>
                </a:cxn>
                <a:cxn ang="0">
                  <a:pos x="T8" y="T9"/>
                </a:cxn>
              </a:cxnLst>
              <a:rect l="0" t="0" r="r" b="b"/>
              <a:pathLst>
                <a:path w="499" h="136">
                  <a:moveTo>
                    <a:pt x="0" y="136"/>
                  </a:moveTo>
                  <a:lnTo>
                    <a:pt x="0" y="0"/>
                  </a:lnTo>
                  <a:lnTo>
                    <a:pt x="363" y="0"/>
                  </a:lnTo>
                  <a:lnTo>
                    <a:pt x="499" y="136"/>
                  </a:lnTo>
                  <a:lnTo>
                    <a:pt x="0" y="13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WordArt 62">
              <a:extLst>
                <a:ext uri="{FF2B5EF4-FFF2-40B4-BE49-F238E27FC236}">
                  <a16:creationId xmlns:a16="http://schemas.microsoft.com/office/drawing/2014/main" id="{1870553D-3DA8-48F5-BB80-81ACE290A41A}"/>
                </a:ext>
              </a:extLst>
            </p:cNvPr>
            <p:cNvSpPr>
              <a:spLocks noChangeArrowheads="1" noChangeShapeType="1" noTextEdit="1"/>
            </p:cNvSpPr>
            <p:nvPr/>
          </p:nvSpPr>
          <p:spPr bwMode="auto">
            <a:xfrm>
              <a:off x="1661" y="3635"/>
              <a:ext cx="198" cy="5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b="1" kern="10" dirty="0">
                  <a:solidFill>
                    <a:schemeClr val="bg1"/>
                  </a:solidFill>
                  <a:latin typeface="メイリオ" panose="020B0604030504040204" pitchFamily="50" charset="-128"/>
                  <a:ea typeface="メイリオ" panose="020B0604030504040204" pitchFamily="50" charset="-128"/>
                </a:rPr>
                <a:t>手順</a:t>
              </a:r>
              <a:r>
                <a:rPr lang="en-US" altLang="ja-JP" sz="3600" b="1" kern="10" dirty="0">
                  <a:solidFill>
                    <a:schemeClr val="bg1"/>
                  </a:solidFill>
                  <a:latin typeface="メイリオ" panose="020B0604030504040204" pitchFamily="50" charset="-128"/>
                  <a:ea typeface="メイリオ" panose="020B0604030504040204" pitchFamily="50" charset="-128"/>
                </a:rPr>
                <a:t>2</a:t>
              </a:r>
              <a:endParaRPr lang="ja-JP" altLang="en-US" sz="3600" b="1" kern="10" dirty="0">
                <a:solidFill>
                  <a:schemeClr val="bg1"/>
                </a:solidFill>
                <a:latin typeface="メイリオ" panose="020B0604030504040204" pitchFamily="50" charset="-128"/>
                <a:ea typeface="メイリオ" panose="020B0604030504040204" pitchFamily="50" charset="-128"/>
              </a:endParaRPr>
            </a:p>
          </p:txBody>
        </p:sp>
      </p:grpSp>
      <p:sp>
        <p:nvSpPr>
          <p:cNvPr id="35" name="Rectangle 54">
            <a:extLst>
              <a:ext uri="{FF2B5EF4-FFF2-40B4-BE49-F238E27FC236}">
                <a16:creationId xmlns:a16="http://schemas.microsoft.com/office/drawing/2014/main" id="{8D010B3C-6544-4BCB-9C7B-3D3F8B5B1A63}"/>
              </a:ext>
            </a:extLst>
          </p:cNvPr>
          <p:cNvSpPr>
            <a:spLocks noChangeArrowheads="1"/>
          </p:cNvSpPr>
          <p:nvPr/>
        </p:nvSpPr>
        <p:spPr bwMode="auto">
          <a:xfrm>
            <a:off x="476250" y="2735099"/>
            <a:ext cx="5888615" cy="49311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ja-JP" altLang="en-US" sz="1200" dirty="0"/>
              <a:t>申込フォームに情報を入力・送信　　　　　　　　 ・・・・・・・・・・・</a:t>
            </a:r>
            <a:r>
              <a:rPr lang="en-US" altLang="ja-JP" sz="1200" b="1" dirty="0"/>
              <a:t>p.14</a:t>
            </a:r>
            <a:r>
              <a:rPr lang="en-US" altLang="ja-JP" sz="1200" dirty="0"/>
              <a:t> </a:t>
            </a:r>
          </a:p>
        </p:txBody>
      </p:sp>
      <p:grpSp>
        <p:nvGrpSpPr>
          <p:cNvPr id="44" name="Group 67">
            <a:extLst>
              <a:ext uri="{FF2B5EF4-FFF2-40B4-BE49-F238E27FC236}">
                <a16:creationId xmlns:a16="http://schemas.microsoft.com/office/drawing/2014/main" id="{D607C8FD-7D07-40E3-80F2-6872B2329DF2}"/>
              </a:ext>
            </a:extLst>
          </p:cNvPr>
          <p:cNvGrpSpPr>
            <a:grpSpLocks/>
          </p:cNvGrpSpPr>
          <p:nvPr/>
        </p:nvGrpSpPr>
        <p:grpSpPr bwMode="auto">
          <a:xfrm>
            <a:off x="476250" y="2590637"/>
            <a:ext cx="576263" cy="144462"/>
            <a:chOff x="2886" y="3619"/>
            <a:chExt cx="363" cy="91"/>
          </a:xfrm>
        </p:grpSpPr>
        <p:sp>
          <p:nvSpPr>
            <p:cNvPr id="45" name="Freeform 63">
              <a:extLst>
                <a:ext uri="{FF2B5EF4-FFF2-40B4-BE49-F238E27FC236}">
                  <a16:creationId xmlns:a16="http://schemas.microsoft.com/office/drawing/2014/main" id="{1E0C3E74-D232-4E88-B735-8A209390EB22}"/>
                </a:ext>
              </a:extLst>
            </p:cNvPr>
            <p:cNvSpPr>
              <a:spLocks/>
            </p:cNvSpPr>
            <p:nvPr/>
          </p:nvSpPr>
          <p:spPr bwMode="auto">
            <a:xfrm>
              <a:off x="2886" y="3619"/>
              <a:ext cx="363" cy="91"/>
            </a:xfrm>
            <a:custGeom>
              <a:avLst/>
              <a:gdLst>
                <a:gd name="T0" fmla="*/ 0 w 499"/>
                <a:gd name="T1" fmla="*/ 136 h 136"/>
                <a:gd name="T2" fmla="*/ 0 w 499"/>
                <a:gd name="T3" fmla="*/ 0 h 136"/>
                <a:gd name="T4" fmla="*/ 363 w 499"/>
                <a:gd name="T5" fmla="*/ 0 h 136"/>
                <a:gd name="T6" fmla="*/ 499 w 499"/>
                <a:gd name="T7" fmla="*/ 136 h 136"/>
                <a:gd name="T8" fmla="*/ 0 w 499"/>
                <a:gd name="T9" fmla="*/ 136 h 136"/>
              </a:gdLst>
              <a:ahLst/>
              <a:cxnLst>
                <a:cxn ang="0">
                  <a:pos x="T0" y="T1"/>
                </a:cxn>
                <a:cxn ang="0">
                  <a:pos x="T2" y="T3"/>
                </a:cxn>
                <a:cxn ang="0">
                  <a:pos x="T4" y="T5"/>
                </a:cxn>
                <a:cxn ang="0">
                  <a:pos x="T6" y="T7"/>
                </a:cxn>
                <a:cxn ang="0">
                  <a:pos x="T8" y="T9"/>
                </a:cxn>
              </a:cxnLst>
              <a:rect l="0" t="0" r="r" b="b"/>
              <a:pathLst>
                <a:path w="499" h="136">
                  <a:moveTo>
                    <a:pt x="0" y="136"/>
                  </a:moveTo>
                  <a:lnTo>
                    <a:pt x="0" y="0"/>
                  </a:lnTo>
                  <a:lnTo>
                    <a:pt x="363" y="0"/>
                  </a:lnTo>
                  <a:lnTo>
                    <a:pt x="499" y="136"/>
                  </a:lnTo>
                  <a:lnTo>
                    <a:pt x="0" y="13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WordArt 64">
              <a:extLst>
                <a:ext uri="{FF2B5EF4-FFF2-40B4-BE49-F238E27FC236}">
                  <a16:creationId xmlns:a16="http://schemas.microsoft.com/office/drawing/2014/main" id="{70629BE4-C7C2-4639-B289-49FEDFB37609}"/>
                </a:ext>
              </a:extLst>
            </p:cNvPr>
            <p:cNvSpPr>
              <a:spLocks noChangeArrowheads="1" noChangeShapeType="1" noTextEdit="1"/>
            </p:cNvSpPr>
            <p:nvPr/>
          </p:nvSpPr>
          <p:spPr bwMode="auto">
            <a:xfrm>
              <a:off x="2931" y="3635"/>
              <a:ext cx="198" cy="5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b="1" kern="10" dirty="0">
                  <a:solidFill>
                    <a:schemeClr val="bg1"/>
                  </a:solidFill>
                  <a:latin typeface="メイリオ" panose="020B0604030504040204" pitchFamily="50" charset="-128"/>
                  <a:ea typeface="メイリオ" panose="020B0604030504040204" pitchFamily="50" charset="-128"/>
                </a:rPr>
                <a:t>手順</a:t>
              </a:r>
              <a:r>
                <a:rPr lang="en-US" altLang="ja-JP" sz="3600" b="1" kern="10" dirty="0">
                  <a:solidFill>
                    <a:schemeClr val="bg1"/>
                  </a:solidFill>
                  <a:latin typeface="メイリオ" panose="020B0604030504040204" pitchFamily="50" charset="-128"/>
                  <a:ea typeface="メイリオ" panose="020B0604030504040204" pitchFamily="50" charset="-128"/>
                </a:rPr>
                <a:t>3</a:t>
              </a:r>
              <a:endParaRPr lang="ja-JP" altLang="en-US" sz="3600" b="1" kern="10" dirty="0">
                <a:solidFill>
                  <a:schemeClr val="bg1"/>
                </a:solidFill>
                <a:latin typeface="メイリオ" panose="020B0604030504040204" pitchFamily="50" charset="-128"/>
                <a:ea typeface="メイリオ" panose="020B0604030504040204" pitchFamily="50" charset="-128"/>
              </a:endParaRPr>
            </a:p>
          </p:txBody>
        </p:sp>
      </p:grpSp>
      <p:sp>
        <p:nvSpPr>
          <p:cNvPr id="65" name="AutoShape 56">
            <a:extLst>
              <a:ext uri="{FF2B5EF4-FFF2-40B4-BE49-F238E27FC236}">
                <a16:creationId xmlns:a16="http://schemas.microsoft.com/office/drawing/2014/main" id="{F80AD6E7-F156-478A-BD36-F00716EF361D}"/>
              </a:ext>
            </a:extLst>
          </p:cNvPr>
          <p:cNvSpPr>
            <a:spLocks noChangeArrowheads="1"/>
          </p:cNvSpPr>
          <p:nvPr/>
        </p:nvSpPr>
        <p:spPr bwMode="auto">
          <a:xfrm rot="10800000">
            <a:off x="3170114" y="3231576"/>
            <a:ext cx="360363" cy="144462"/>
          </a:xfrm>
          <a:prstGeom prst="triangle">
            <a:avLst>
              <a:gd name="adj" fmla="val 50000"/>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 name="Rectangle 54">
            <a:extLst>
              <a:ext uri="{FF2B5EF4-FFF2-40B4-BE49-F238E27FC236}">
                <a16:creationId xmlns:a16="http://schemas.microsoft.com/office/drawing/2014/main" id="{8926D0CF-9091-4282-937C-D3AA72E6D233}"/>
              </a:ext>
            </a:extLst>
          </p:cNvPr>
          <p:cNvSpPr>
            <a:spLocks noChangeArrowheads="1"/>
          </p:cNvSpPr>
          <p:nvPr/>
        </p:nvSpPr>
        <p:spPr bwMode="auto">
          <a:xfrm>
            <a:off x="476250" y="3536813"/>
            <a:ext cx="5888615" cy="49311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ja-JP" altLang="en-US" sz="1200" dirty="0"/>
              <a:t>申込結果の通知を確認する　　　　　　　　　　　 ・・・・・・・・・・・</a:t>
            </a:r>
            <a:r>
              <a:rPr lang="en-US" altLang="ja-JP" sz="1200" b="1" dirty="0"/>
              <a:t>p.17</a:t>
            </a:r>
            <a:r>
              <a:rPr lang="en-US" altLang="ja-JP" sz="1200" dirty="0"/>
              <a:t> </a:t>
            </a:r>
          </a:p>
        </p:txBody>
      </p:sp>
      <p:grpSp>
        <p:nvGrpSpPr>
          <p:cNvPr id="67" name="Group 67">
            <a:extLst>
              <a:ext uri="{FF2B5EF4-FFF2-40B4-BE49-F238E27FC236}">
                <a16:creationId xmlns:a16="http://schemas.microsoft.com/office/drawing/2014/main" id="{DD719AC8-5B34-474B-8814-1EF7109B5A5F}"/>
              </a:ext>
            </a:extLst>
          </p:cNvPr>
          <p:cNvGrpSpPr>
            <a:grpSpLocks/>
          </p:cNvGrpSpPr>
          <p:nvPr/>
        </p:nvGrpSpPr>
        <p:grpSpPr bwMode="auto">
          <a:xfrm>
            <a:off x="476250" y="3392351"/>
            <a:ext cx="576263" cy="144462"/>
            <a:chOff x="2886" y="3619"/>
            <a:chExt cx="363" cy="91"/>
          </a:xfrm>
        </p:grpSpPr>
        <p:sp>
          <p:nvSpPr>
            <p:cNvPr id="68" name="Freeform 63">
              <a:extLst>
                <a:ext uri="{FF2B5EF4-FFF2-40B4-BE49-F238E27FC236}">
                  <a16:creationId xmlns:a16="http://schemas.microsoft.com/office/drawing/2014/main" id="{4E592C48-D048-480B-A999-969C2026474A}"/>
                </a:ext>
              </a:extLst>
            </p:cNvPr>
            <p:cNvSpPr>
              <a:spLocks/>
            </p:cNvSpPr>
            <p:nvPr/>
          </p:nvSpPr>
          <p:spPr bwMode="auto">
            <a:xfrm>
              <a:off x="2886" y="3619"/>
              <a:ext cx="363" cy="91"/>
            </a:xfrm>
            <a:custGeom>
              <a:avLst/>
              <a:gdLst>
                <a:gd name="T0" fmla="*/ 0 w 499"/>
                <a:gd name="T1" fmla="*/ 136 h 136"/>
                <a:gd name="T2" fmla="*/ 0 w 499"/>
                <a:gd name="T3" fmla="*/ 0 h 136"/>
                <a:gd name="T4" fmla="*/ 363 w 499"/>
                <a:gd name="T5" fmla="*/ 0 h 136"/>
                <a:gd name="T6" fmla="*/ 499 w 499"/>
                <a:gd name="T7" fmla="*/ 136 h 136"/>
                <a:gd name="T8" fmla="*/ 0 w 499"/>
                <a:gd name="T9" fmla="*/ 136 h 136"/>
              </a:gdLst>
              <a:ahLst/>
              <a:cxnLst>
                <a:cxn ang="0">
                  <a:pos x="T0" y="T1"/>
                </a:cxn>
                <a:cxn ang="0">
                  <a:pos x="T2" y="T3"/>
                </a:cxn>
                <a:cxn ang="0">
                  <a:pos x="T4" y="T5"/>
                </a:cxn>
                <a:cxn ang="0">
                  <a:pos x="T6" y="T7"/>
                </a:cxn>
                <a:cxn ang="0">
                  <a:pos x="T8" y="T9"/>
                </a:cxn>
              </a:cxnLst>
              <a:rect l="0" t="0" r="r" b="b"/>
              <a:pathLst>
                <a:path w="499" h="136">
                  <a:moveTo>
                    <a:pt x="0" y="136"/>
                  </a:moveTo>
                  <a:lnTo>
                    <a:pt x="0" y="0"/>
                  </a:lnTo>
                  <a:lnTo>
                    <a:pt x="363" y="0"/>
                  </a:lnTo>
                  <a:lnTo>
                    <a:pt x="499" y="136"/>
                  </a:lnTo>
                  <a:lnTo>
                    <a:pt x="0" y="13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WordArt 64">
              <a:extLst>
                <a:ext uri="{FF2B5EF4-FFF2-40B4-BE49-F238E27FC236}">
                  <a16:creationId xmlns:a16="http://schemas.microsoft.com/office/drawing/2014/main" id="{ED6AC3C7-6187-444D-B4D7-414A75FCC18D}"/>
                </a:ext>
              </a:extLst>
            </p:cNvPr>
            <p:cNvSpPr>
              <a:spLocks noChangeArrowheads="1" noChangeShapeType="1" noTextEdit="1"/>
            </p:cNvSpPr>
            <p:nvPr/>
          </p:nvSpPr>
          <p:spPr bwMode="auto">
            <a:xfrm>
              <a:off x="2931" y="3635"/>
              <a:ext cx="198" cy="5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b="1" kern="10" dirty="0">
                  <a:solidFill>
                    <a:schemeClr val="bg1"/>
                  </a:solidFill>
                  <a:latin typeface="メイリオ" panose="020B0604030504040204" pitchFamily="50" charset="-128"/>
                  <a:ea typeface="メイリオ" panose="020B0604030504040204" pitchFamily="50" charset="-128"/>
                </a:rPr>
                <a:t>手順</a:t>
              </a:r>
              <a:r>
                <a:rPr lang="en-US" altLang="ja-JP" sz="3600" b="1" kern="10" dirty="0">
                  <a:solidFill>
                    <a:schemeClr val="bg1"/>
                  </a:solidFill>
                  <a:latin typeface="メイリオ" panose="020B0604030504040204" pitchFamily="50" charset="-128"/>
                  <a:ea typeface="メイリオ" panose="020B0604030504040204" pitchFamily="50" charset="-128"/>
                </a:rPr>
                <a:t>4</a:t>
              </a:r>
            </a:p>
          </p:txBody>
        </p:sp>
      </p:grpSp>
      <p:sp>
        <p:nvSpPr>
          <p:cNvPr id="70" name="AutoShape 56">
            <a:extLst>
              <a:ext uri="{FF2B5EF4-FFF2-40B4-BE49-F238E27FC236}">
                <a16:creationId xmlns:a16="http://schemas.microsoft.com/office/drawing/2014/main" id="{64C9F9EF-8D4D-48C8-80E7-32F823154BD5}"/>
              </a:ext>
            </a:extLst>
          </p:cNvPr>
          <p:cNvSpPr>
            <a:spLocks noChangeArrowheads="1"/>
          </p:cNvSpPr>
          <p:nvPr/>
        </p:nvSpPr>
        <p:spPr bwMode="auto">
          <a:xfrm rot="10800000">
            <a:off x="3170114" y="4033290"/>
            <a:ext cx="360363" cy="144462"/>
          </a:xfrm>
          <a:prstGeom prst="triangle">
            <a:avLst>
              <a:gd name="adj" fmla="val 50000"/>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 name="Rectangle 54">
            <a:extLst>
              <a:ext uri="{FF2B5EF4-FFF2-40B4-BE49-F238E27FC236}">
                <a16:creationId xmlns:a16="http://schemas.microsoft.com/office/drawing/2014/main" id="{4ECF2507-688D-42F9-AEF3-5F385565A2CF}"/>
              </a:ext>
            </a:extLst>
          </p:cNvPr>
          <p:cNvSpPr>
            <a:spLocks noChangeArrowheads="1"/>
          </p:cNvSpPr>
          <p:nvPr/>
        </p:nvSpPr>
        <p:spPr bwMode="auto">
          <a:xfrm>
            <a:off x="476250" y="4401083"/>
            <a:ext cx="5888615" cy="54602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ja-JP" altLang="en-US" sz="1200" dirty="0"/>
              <a:t>受講料納入　　　　　　　　　　　　　　　　　　 ・・・・・・・・・・・</a:t>
            </a:r>
            <a:r>
              <a:rPr lang="en-US" altLang="ja-JP" sz="1200" b="1" dirty="0"/>
              <a:t>p.19</a:t>
            </a:r>
            <a:r>
              <a:rPr lang="en-US" altLang="ja-JP" sz="1200" dirty="0"/>
              <a:t> </a:t>
            </a:r>
          </a:p>
        </p:txBody>
      </p:sp>
      <p:grpSp>
        <p:nvGrpSpPr>
          <p:cNvPr id="72" name="Group 67">
            <a:extLst>
              <a:ext uri="{FF2B5EF4-FFF2-40B4-BE49-F238E27FC236}">
                <a16:creationId xmlns:a16="http://schemas.microsoft.com/office/drawing/2014/main" id="{56245223-1A1E-445F-A504-FEDF55B2C6ED}"/>
              </a:ext>
            </a:extLst>
          </p:cNvPr>
          <p:cNvGrpSpPr>
            <a:grpSpLocks/>
          </p:cNvGrpSpPr>
          <p:nvPr/>
        </p:nvGrpSpPr>
        <p:grpSpPr bwMode="auto">
          <a:xfrm>
            <a:off x="476250" y="4244357"/>
            <a:ext cx="576263" cy="144462"/>
            <a:chOff x="2886" y="3619"/>
            <a:chExt cx="363" cy="91"/>
          </a:xfrm>
        </p:grpSpPr>
        <p:sp>
          <p:nvSpPr>
            <p:cNvPr id="73" name="Freeform 63">
              <a:extLst>
                <a:ext uri="{FF2B5EF4-FFF2-40B4-BE49-F238E27FC236}">
                  <a16:creationId xmlns:a16="http://schemas.microsoft.com/office/drawing/2014/main" id="{17E1DD9F-9BFE-42C3-BE18-E42604377A29}"/>
                </a:ext>
              </a:extLst>
            </p:cNvPr>
            <p:cNvSpPr>
              <a:spLocks/>
            </p:cNvSpPr>
            <p:nvPr/>
          </p:nvSpPr>
          <p:spPr bwMode="auto">
            <a:xfrm>
              <a:off x="2886" y="3619"/>
              <a:ext cx="363" cy="91"/>
            </a:xfrm>
            <a:custGeom>
              <a:avLst/>
              <a:gdLst>
                <a:gd name="T0" fmla="*/ 0 w 499"/>
                <a:gd name="T1" fmla="*/ 136 h 136"/>
                <a:gd name="T2" fmla="*/ 0 w 499"/>
                <a:gd name="T3" fmla="*/ 0 h 136"/>
                <a:gd name="T4" fmla="*/ 363 w 499"/>
                <a:gd name="T5" fmla="*/ 0 h 136"/>
                <a:gd name="T6" fmla="*/ 499 w 499"/>
                <a:gd name="T7" fmla="*/ 136 h 136"/>
                <a:gd name="T8" fmla="*/ 0 w 499"/>
                <a:gd name="T9" fmla="*/ 136 h 136"/>
              </a:gdLst>
              <a:ahLst/>
              <a:cxnLst>
                <a:cxn ang="0">
                  <a:pos x="T0" y="T1"/>
                </a:cxn>
                <a:cxn ang="0">
                  <a:pos x="T2" y="T3"/>
                </a:cxn>
                <a:cxn ang="0">
                  <a:pos x="T4" y="T5"/>
                </a:cxn>
                <a:cxn ang="0">
                  <a:pos x="T6" y="T7"/>
                </a:cxn>
                <a:cxn ang="0">
                  <a:pos x="T8" y="T9"/>
                </a:cxn>
              </a:cxnLst>
              <a:rect l="0" t="0" r="r" b="b"/>
              <a:pathLst>
                <a:path w="499" h="136">
                  <a:moveTo>
                    <a:pt x="0" y="136"/>
                  </a:moveTo>
                  <a:lnTo>
                    <a:pt x="0" y="0"/>
                  </a:lnTo>
                  <a:lnTo>
                    <a:pt x="363" y="0"/>
                  </a:lnTo>
                  <a:lnTo>
                    <a:pt x="499" y="136"/>
                  </a:lnTo>
                  <a:lnTo>
                    <a:pt x="0" y="13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WordArt 64">
              <a:extLst>
                <a:ext uri="{FF2B5EF4-FFF2-40B4-BE49-F238E27FC236}">
                  <a16:creationId xmlns:a16="http://schemas.microsoft.com/office/drawing/2014/main" id="{CC9A9A01-C9FA-4A4C-B785-78577A260562}"/>
                </a:ext>
              </a:extLst>
            </p:cNvPr>
            <p:cNvSpPr>
              <a:spLocks noChangeArrowheads="1" noChangeShapeType="1" noTextEdit="1"/>
            </p:cNvSpPr>
            <p:nvPr/>
          </p:nvSpPr>
          <p:spPr bwMode="auto">
            <a:xfrm>
              <a:off x="2931" y="3635"/>
              <a:ext cx="198" cy="5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b="1" kern="10" dirty="0">
                  <a:solidFill>
                    <a:schemeClr val="bg1"/>
                  </a:solidFill>
                  <a:latin typeface="メイリオ" panose="020B0604030504040204" pitchFamily="50" charset="-128"/>
                  <a:ea typeface="メイリオ" panose="020B0604030504040204" pitchFamily="50" charset="-128"/>
                </a:rPr>
                <a:t>手順</a:t>
              </a:r>
              <a:r>
                <a:rPr lang="en-US" altLang="ja-JP" sz="3600" b="1" kern="10" dirty="0">
                  <a:solidFill>
                    <a:schemeClr val="bg1"/>
                  </a:solidFill>
                  <a:latin typeface="メイリオ" panose="020B0604030504040204" pitchFamily="50" charset="-128"/>
                  <a:ea typeface="メイリオ" panose="020B0604030504040204" pitchFamily="50" charset="-128"/>
                </a:rPr>
                <a:t>5</a:t>
              </a:r>
              <a:endParaRPr lang="ja-JP" altLang="en-US" sz="3600" b="1" kern="10" dirty="0">
                <a:solidFill>
                  <a:schemeClr val="bg1"/>
                </a:solidFill>
                <a:latin typeface="メイリオ" panose="020B0604030504040204" pitchFamily="50" charset="-128"/>
                <a:ea typeface="メイリオ" panose="020B0604030504040204" pitchFamily="50" charset="-128"/>
              </a:endParaRPr>
            </a:p>
          </p:txBody>
        </p:sp>
      </p:grpSp>
      <p:sp>
        <p:nvSpPr>
          <p:cNvPr id="75" name="AutoShape 56">
            <a:extLst>
              <a:ext uri="{FF2B5EF4-FFF2-40B4-BE49-F238E27FC236}">
                <a16:creationId xmlns:a16="http://schemas.microsoft.com/office/drawing/2014/main" id="{F69DCF47-596B-4E1A-8892-EFDB95FF5305}"/>
              </a:ext>
            </a:extLst>
          </p:cNvPr>
          <p:cNvSpPr>
            <a:spLocks noChangeArrowheads="1"/>
          </p:cNvSpPr>
          <p:nvPr/>
        </p:nvSpPr>
        <p:spPr bwMode="auto">
          <a:xfrm rot="10800000">
            <a:off x="3170116" y="4947110"/>
            <a:ext cx="360363" cy="144462"/>
          </a:xfrm>
          <a:prstGeom prst="triangle">
            <a:avLst>
              <a:gd name="adj" fmla="val 50000"/>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 name="Rectangle 54">
            <a:extLst>
              <a:ext uri="{FF2B5EF4-FFF2-40B4-BE49-F238E27FC236}">
                <a16:creationId xmlns:a16="http://schemas.microsoft.com/office/drawing/2014/main" id="{EDF3AF4B-79F3-4F64-8D24-8BD2880B013D}"/>
              </a:ext>
            </a:extLst>
          </p:cNvPr>
          <p:cNvSpPr>
            <a:spLocks noChangeArrowheads="1"/>
          </p:cNvSpPr>
          <p:nvPr/>
        </p:nvSpPr>
        <p:spPr bwMode="auto">
          <a:xfrm>
            <a:off x="476250" y="5278660"/>
            <a:ext cx="5888615" cy="49311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ja-JP" altLang="en-US" sz="1200" dirty="0"/>
              <a:t>研修の受講　　　　　　　　　　　　　　　　　　 ・・・・・・・・・・・</a:t>
            </a:r>
            <a:r>
              <a:rPr lang="en-US" altLang="ja-JP" sz="1200" b="1" dirty="0"/>
              <a:t>p.24</a:t>
            </a:r>
            <a:r>
              <a:rPr lang="en-US" altLang="ja-JP" sz="1200" dirty="0"/>
              <a:t> </a:t>
            </a:r>
            <a:r>
              <a:rPr lang="ja-JP" altLang="en-US" sz="1200"/>
              <a:t>　　　　　　　　　　　　　　　　　　　　　　　　　　　　　　　　　　　　</a:t>
            </a:r>
            <a:endParaRPr lang="ja-JP" altLang="en-US" sz="1200" dirty="0"/>
          </a:p>
        </p:txBody>
      </p:sp>
      <p:grpSp>
        <p:nvGrpSpPr>
          <p:cNvPr id="77" name="Group 67">
            <a:extLst>
              <a:ext uri="{FF2B5EF4-FFF2-40B4-BE49-F238E27FC236}">
                <a16:creationId xmlns:a16="http://schemas.microsoft.com/office/drawing/2014/main" id="{39D5D5E9-92FE-40D8-BD06-C38577AA401C}"/>
              </a:ext>
            </a:extLst>
          </p:cNvPr>
          <p:cNvGrpSpPr>
            <a:grpSpLocks/>
          </p:cNvGrpSpPr>
          <p:nvPr/>
        </p:nvGrpSpPr>
        <p:grpSpPr bwMode="auto">
          <a:xfrm>
            <a:off x="476250" y="5134198"/>
            <a:ext cx="576263" cy="144462"/>
            <a:chOff x="2886" y="3619"/>
            <a:chExt cx="363" cy="91"/>
          </a:xfrm>
        </p:grpSpPr>
        <p:sp>
          <p:nvSpPr>
            <p:cNvPr id="78" name="Freeform 63">
              <a:extLst>
                <a:ext uri="{FF2B5EF4-FFF2-40B4-BE49-F238E27FC236}">
                  <a16:creationId xmlns:a16="http://schemas.microsoft.com/office/drawing/2014/main" id="{D26DE3AE-443C-4762-813D-DC66D6D88679}"/>
                </a:ext>
              </a:extLst>
            </p:cNvPr>
            <p:cNvSpPr>
              <a:spLocks/>
            </p:cNvSpPr>
            <p:nvPr/>
          </p:nvSpPr>
          <p:spPr bwMode="auto">
            <a:xfrm>
              <a:off x="2886" y="3619"/>
              <a:ext cx="363" cy="91"/>
            </a:xfrm>
            <a:custGeom>
              <a:avLst/>
              <a:gdLst>
                <a:gd name="T0" fmla="*/ 0 w 499"/>
                <a:gd name="T1" fmla="*/ 136 h 136"/>
                <a:gd name="T2" fmla="*/ 0 w 499"/>
                <a:gd name="T3" fmla="*/ 0 h 136"/>
                <a:gd name="T4" fmla="*/ 363 w 499"/>
                <a:gd name="T5" fmla="*/ 0 h 136"/>
                <a:gd name="T6" fmla="*/ 499 w 499"/>
                <a:gd name="T7" fmla="*/ 136 h 136"/>
                <a:gd name="T8" fmla="*/ 0 w 499"/>
                <a:gd name="T9" fmla="*/ 136 h 136"/>
              </a:gdLst>
              <a:ahLst/>
              <a:cxnLst>
                <a:cxn ang="0">
                  <a:pos x="T0" y="T1"/>
                </a:cxn>
                <a:cxn ang="0">
                  <a:pos x="T2" y="T3"/>
                </a:cxn>
                <a:cxn ang="0">
                  <a:pos x="T4" y="T5"/>
                </a:cxn>
                <a:cxn ang="0">
                  <a:pos x="T6" y="T7"/>
                </a:cxn>
                <a:cxn ang="0">
                  <a:pos x="T8" y="T9"/>
                </a:cxn>
              </a:cxnLst>
              <a:rect l="0" t="0" r="r" b="b"/>
              <a:pathLst>
                <a:path w="499" h="136">
                  <a:moveTo>
                    <a:pt x="0" y="136"/>
                  </a:moveTo>
                  <a:lnTo>
                    <a:pt x="0" y="0"/>
                  </a:lnTo>
                  <a:lnTo>
                    <a:pt x="363" y="0"/>
                  </a:lnTo>
                  <a:lnTo>
                    <a:pt x="499" y="136"/>
                  </a:lnTo>
                  <a:lnTo>
                    <a:pt x="0" y="13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WordArt 64">
              <a:extLst>
                <a:ext uri="{FF2B5EF4-FFF2-40B4-BE49-F238E27FC236}">
                  <a16:creationId xmlns:a16="http://schemas.microsoft.com/office/drawing/2014/main" id="{A032348B-93C6-4046-860B-F62042461E3B}"/>
                </a:ext>
              </a:extLst>
            </p:cNvPr>
            <p:cNvSpPr>
              <a:spLocks noChangeArrowheads="1" noChangeShapeType="1" noTextEdit="1"/>
            </p:cNvSpPr>
            <p:nvPr/>
          </p:nvSpPr>
          <p:spPr bwMode="auto">
            <a:xfrm>
              <a:off x="2931" y="3635"/>
              <a:ext cx="198" cy="5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b="1" kern="10" dirty="0">
                  <a:solidFill>
                    <a:schemeClr val="bg1"/>
                  </a:solidFill>
                  <a:latin typeface="メイリオ" panose="020B0604030504040204" pitchFamily="50" charset="-128"/>
                  <a:ea typeface="メイリオ" panose="020B0604030504040204" pitchFamily="50" charset="-128"/>
                </a:rPr>
                <a:t>手順</a:t>
              </a:r>
              <a:r>
                <a:rPr lang="en-US" altLang="ja-JP" sz="3600" b="1" kern="10" dirty="0">
                  <a:solidFill>
                    <a:schemeClr val="bg1"/>
                  </a:solidFill>
                  <a:latin typeface="メイリオ" panose="020B0604030504040204" pitchFamily="50" charset="-128"/>
                  <a:ea typeface="メイリオ" panose="020B0604030504040204" pitchFamily="50" charset="-128"/>
                </a:rPr>
                <a:t>6</a:t>
              </a:r>
              <a:endParaRPr lang="ja-JP" altLang="en-US" sz="3600" b="1" kern="10" dirty="0">
                <a:solidFill>
                  <a:schemeClr val="bg1"/>
                </a:solidFill>
                <a:latin typeface="メイリオ" panose="020B0604030504040204" pitchFamily="50" charset="-128"/>
                <a:ea typeface="メイリオ" panose="020B0604030504040204" pitchFamily="50" charset="-128"/>
              </a:endParaRPr>
            </a:p>
          </p:txBody>
        </p:sp>
      </p:grpSp>
      <p:sp>
        <p:nvSpPr>
          <p:cNvPr id="81" name="Rectangle 116">
            <a:extLst>
              <a:ext uri="{FF2B5EF4-FFF2-40B4-BE49-F238E27FC236}">
                <a16:creationId xmlns:a16="http://schemas.microsoft.com/office/drawing/2014/main" id="{528C6DEE-137E-4243-BBA5-E1A812D86779}"/>
              </a:ext>
            </a:extLst>
          </p:cNvPr>
          <p:cNvSpPr>
            <a:spLocks noChangeArrowheads="1"/>
          </p:cNvSpPr>
          <p:nvPr/>
        </p:nvSpPr>
        <p:spPr bwMode="auto">
          <a:xfrm>
            <a:off x="462585" y="8610294"/>
            <a:ext cx="4270209" cy="587879"/>
          </a:xfrm>
          <a:prstGeom prst="rect">
            <a:avLst/>
          </a:prstGeom>
          <a:solidFill>
            <a:schemeClr val="bg1">
              <a:lumMod val="95000"/>
            </a:schemeClr>
          </a:solidFill>
          <a:ln w="12700" cmpd="dbl">
            <a:prstDash val="dash"/>
            <a:headEnd/>
            <a:tailEnd/>
          </a:ln>
        </p:spPr>
        <p:style>
          <a:lnRef idx="2">
            <a:schemeClr val="dk1"/>
          </a:lnRef>
          <a:fillRef idx="1">
            <a:schemeClr val="lt1"/>
          </a:fillRef>
          <a:effectRef idx="0">
            <a:schemeClr val="dk1"/>
          </a:effectRef>
          <a:fontRef idx="minor">
            <a:schemeClr val="dk1"/>
          </a:fontRef>
        </p:style>
        <p:txBody>
          <a:bodyPr wrap="none" anchor="ctr"/>
          <a:lstStyle/>
          <a:p>
            <a:r>
              <a:rPr lang="ja-JP" altLang="en-US" sz="1100" dirty="0"/>
              <a:t>問い合わせ先</a:t>
            </a:r>
            <a:endParaRPr lang="en-US" altLang="ja-JP" sz="1100" dirty="0"/>
          </a:p>
          <a:p>
            <a:pPr lvl="1"/>
            <a:r>
              <a:rPr lang="ja-JP" altLang="en-US" sz="1100" dirty="0"/>
              <a:t>公益社団法人 熊本県看護協会　</a:t>
            </a:r>
            <a:endParaRPr lang="en-US" altLang="ja-JP" sz="1100" dirty="0"/>
          </a:p>
          <a:p>
            <a:pPr lvl="1"/>
            <a:r>
              <a:rPr lang="ja-JP" altLang="en-US" sz="1100" dirty="0"/>
              <a:t>☎　</a:t>
            </a:r>
            <a:r>
              <a:rPr lang="en-US" altLang="ja-JP" sz="1100" dirty="0"/>
              <a:t>096-369-3203</a:t>
            </a:r>
            <a:endParaRPr lang="ja-JP" altLang="en-US" sz="1100" dirty="0"/>
          </a:p>
        </p:txBody>
      </p:sp>
      <p:sp>
        <p:nvSpPr>
          <p:cNvPr id="52" name="AutoShape 56">
            <a:extLst>
              <a:ext uri="{FF2B5EF4-FFF2-40B4-BE49-F238E27FC236}">
                <a16:creationId xmlns:a16="http://schemas.microsoft.com/office/drawing/2014/main" id="{3FD78C95-B41E-4E82-8842-4EA080E38E61}"/>
              </a:ext>
            </a:extLst>
          </p:cNvPr>
          <p:cNvSpPr>
            <a:spLocks noChangeArrowheads="1"/>
          </p:cNvSpPr>
          <p:nvPr/>
        </p:nvSpPr>
        <p:spPr bwMode="auto">
          <a:xfrm rot="10800000">
            <a:off x="3156451" y="5767834"/>
            <a:ext cx="360363" cy="144462"/>
          </a:xfrm>
          <a:prstGeom prst="triangle">
            <a:avLst>
              <a:gd name="adj" fmla="val 50000"/>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 name="Rectangle 54">
            <a:extLst>
              <a:ext uri="{FF2B5EF4-FFF2-40B4-BE49-F238E27FC236}">
                <a16:creationId xmlns:a16="http://schemas.microsoft.com/office/drawing/2014/main" id="{77A0A04D-2C4A-4266-B923-ED2E3EC31EEF}"/>
              </a:ext>
            </a:extLst>
          </p:cNvPr>
          <p:cNvSpPr>
            <a:spLocks noChangeArrowheads="1"/>
          </p:cNvSpPr>
          <p:nvPr/>
        </p:nvSpPr>
        <p:spPr bwMode="auto">
          <a:xfrm>
            <a:off x="462585" y="6099384"/>
            <a:ext cx="5888615" cy="49311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ja-JP" altLang="en-US" sz="1200" dirty="0"/>
              <a:t>アンケート・課題の提出　　　　　　　　　　　　 ・・・・・・・・・・・</a:t>
            </a:r>
            <a:r>
              <a:rPr lang="en-US" altLang="ja-JP" sz="1200" b="1" dirty="0"/>
              <a:t>p.28</a:t>
            </a:r>
            <a:r>
              <a:rPr lang="en-US" altLang="ja-JP" sz="1200" dirty="0"/>
              <a:t> </a:t>
            </a:r>
            <a:r>
              <a:rPr lang="ja-JP" altLang="en-US" sz="1200" dirty="0"/>
              <a:t>　　　　　　　　　　　　　　　　　　　　　　　　　　　　　　　　　　　　</a:t>
            </a:r>
          </a:p>
        </p:txBody>
      </p:sp>
      <p:grpSp>
        <p:nvGrpSpPr>
          <p:cNvPr id="54" name="Group 67">
            <a:extLst>
              <a:ext uri="{FF2B5EF4-FFF2-40B4-BE49-F238E27FC236}">
                <a16:creationId xmlns:a16="http://schemas.microsoft.com/office/drawing/2014/main" id="{A9043D95-CDAE-48A4-8144-2E59AFD6EEC2}"/>
              </a:ext>
            </a:extLst>
          </p:cNvPr>
          <p:cNvGrpSpPr>
            <a:grpSpLocks/>
          </p:cNvGrpSpPr>
          <p:nvPr/>
        </p:nvGrpSpPr>
        <p:grpSpPr bwMode="auto">
          <a:xfrm>
            <a:off x="462585" y="5954922"/>
            <a:ext cx="576263" cy="144462"/>
            <a:chOff x="2886" y="3619"/>
            <a:chExt cx="363" cy="91"/>
          </a:xfrm>
        </p:grpSpPr>
        <p:sp>
          <p:nvSpPr>
            <p:cNvPr id="55" name="Freeform 63">
              <a:extLst>
                <a:ext uri="{FF2B5EF4-FFF2-40B4-BE49-F238E27FC236}">
                  <a16:creationId xmlns:a16="http://schemas.microsoft.com/office/drawing/2014/main" id="{53CFFC54-1EA8-4B97-9FCF-1DE9C83DB862}"/>
                </a:ext>
              </a:extLst>
            </p:cNvPr>
            <p:cNvSpPr>
              <a:spLocks/>
            </p:cNvSpPr>
            <p:nvPr/>
          </p:nvSpPr>
          <p:spPr bwMode="auto">
            <a:xfrm>
              <a:off x="2886" y="3619"/>
              <a:ext cx="363" cy="91"/>
            </a:xfrm>
            <a:custGeom>
              <a:avLst/>
              <a:gdLst>
                <a:gd name="T0" fmla="*/ 0 w 499"/>
                <a:gd name="T1" fmla="*/ 136 h 136"/>
                <a:gd name="T2" fmla="*/ 0 w 499"/>
                <a:gd name="T3" fmla="*/ 0 h 136"/>
                <a:gd name="T4" fmla="*/ 363 w 499"/>
                <a:gd name="T5" fmla="*/ 0 h 136"/>
                <a:gd name="T6" fmla="*/ 499 w 499"/>
                <a:gd name="T7" fmla="*/ 136 h 136"/>
                <a:gd name="T8" fmla="*/ 0 w 499"/>
                <a:gd name="T9" fmla="*/ 136 h 136"/>
              </a:gdLst>
              <a:ahLst/>
              <a:cxnLst>
                <a:cxn ang="0">
                  <a:pos x="T0" y="T1"/>
                </a:cxn>
                <a:cxn ang="0">
                  <a:pos x="T2" y="T3"/>
                </a:cxn>
                <a:cxn ang="0">
                  <a:pos x="T4" y="T5"/>
                </a:cxn>
                <a:cxn ang="0">
                  <a:pos x="T6" y="T7"/>
                </a:cxn>
                <a:cxn ang="0">
                  <a:pos x="T8" y="T9"/>
                </a:cxn>
              </a:cxnLst>
              <a:rect l="0" t="0" r="r" b="b"/>
              <a:pathLst>
                <a:path w="499" h="136">
                  <a:moveTo>
                    <a:pt x="0" y="136"/>
                  </a:moveTo>
                  <a:lnTo>
                    <a:pt x="0" y="0"/>
                  </a:lnTo>
                  <a:lnTo>
                    <a:pt x="363" y="0"/>
                  </a:lnTo>
                  <a:lnTo>
                    <a:pt x="499" y="136"/>
                  </a:lnTo>
                  <a:lnTo>
                    <a:pt x="0" y="13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WordArt 64">
              <a:extLst>
                <a:ext uri="{FF2B5EF4-FFF2-40B4-BE49-F238E27FC236}">
                  <a16:creationId xmlns:a16="http://schemas.microsoft.com/office/drawing/2014/main" id="{3F675E87-BEBA-4805-B3F5-A6C5F33DFB44}"/>
                </a:ext>
              </a:extLst>
            </p:cNvPr>
            <p:cNvSpPr>
              <a:spLocks noChangeArrowheads="1" noChangeShapeType="1" noTextEdit="1"/>
            </p:cNvSpPr>
            <p:nvPr/>
          </p:nvSpPr>
          <p:spPr bwMode="auto">
            <a:xfrm>
              <a:off x="2931" y="3635"/>
              <a:ext cx="198" cy="5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b="1" kern="10" dirty="0">
                  <a:solidFill>
                    <a:schemeClr val="bg1"/>
                  </a:solidFill>
                  <a:latin typeface="メイリオ" panose="020B0604030504040204" pitchFamily="50" charset="-128"/>
                  <a:ea typeface="メイリオ" panose="020B0604030504040204" pitchFamily="50" charset="-128"/>
                </a:rPr>
                <a:t>手順</a:t>
              </a:r>
              <a:r>
                <a:rPr lang="en-US" altLang="ja-JP" sz="3600" b="1" kern="10" dirty="0">
                  <a:solidFill>
                    <a:schemeClr val="bg1"/>
                  </a:solidFill>
                  <a:latin typeface="メイリオ" panose="020B0604030504040204" pitchFamily="50" charset="-128"/>
                  <a:ea typeface="メイリオ" panose="020B0604030504040204" pitchFamily="50" charset="-128"/>
                </a:rPr>
                <a:t>7</a:t>
              </a:r>
              <a:endParaRPr lang="ja-JP" altLang="en-US" sz="3600" b="1" kern="10" dirty="0">
                <a:solidFill>
                  <a:schemeClr val="bg1"/>
                </a:solidFill>
                <a:latin typeface="メイリオ" panose="020B0604030504040204" pitchFamily="50" charset="-128"/>
                <a:ea typeface="メイリオ" panose="020B0604030504040204" pitchFamily="50" charset="-128"/>
              </a:endParaRPr>
            </a:p>
          </p:txBody>
        </p:sp>
      </p:grpSp>
      <p:sp>
        <p:nvSpPr>
          <p:cNvPr id="47" name="Rectangle 54">
            <a:extLst>
              <a:ext uri="{FF2B5EF4-FFF2-40B4-BE49-F238E27FC236}">
                <a16:creationId xmlns:a16="http://schemas.microsoft.com/office/drawing/2014/main" id="{20B6D757-8DFF-4F8E-B8F7-E531701F211B}"/>
              </a:ext>
            </a:extLst>
          </p:cNvPr>
          <p:cNvSpPr>
            <a:spLocks noChangeArrowheads="1"/>
          </p:cNvSpPr>
          <p:nvPr/>
        </p:nvSpPr>
        <p:spPr bwMode="auto">
          <a:xfrm>
            <a:off x="462585" y="6952095"/>
            <a:ext cx="5888615" cy="137831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ja-JP" altLang="en-US" sz="1200" dirty="0"/>
              <a:t>マイアカウントについて　　　　　　　　　　　　 </a:t>
            </a:r>
            <a:r>
              <a:rPr lang="ja-JP" altLang="en-US" sz="1200" b="1" dirty="0"/>
              <a:t>・・・・・・・・・・・</a:t>
            </a:r>
            <a:r>
              <a:rPr lang="en-US" altLang="ja-JP" sz="1200" b="1" dirty="0"/>
              <a:t>p.34</a:t>
            </a:r>
          </a:p>
          <a:p>
            <a:r>
              <a:rPr kumimoji="1" lang="ja-JP" altLang="en-US" sz="1200" dirty="0"/>
              <a:t>非会員・施設代表者の登録情報変更方法 　　　　　</a:t>
            </a:r>
            <a:r>
              <a:rPr lang="ja-JP" altLang="en-US" sz="1200" dirty="0"/>
              <a:t>・・・・・・・・・・・</a:t>
            </a:r>
            <a:r>
              <a:rPr lang="en-US" altLang="ja-JP" sz="1200" b="1" dirty="0"/>
              <a:t>p.36</a:t>
            </a:r>
            <a:r>
              <a:rPr lang="en-US" altLang="ja-JP" sz="1200" dirty="0"/>
              <a:t> </a:t>
            </a:r>
            <a:r>
              <a:rPr lang="ja-JP" altLang="en-US" sz="1200" dirty="0"/>
              <a:t>　　</a:t>
            </a:r>
            <a:br>
              <a:rPr kumimoji="1" lang="en-US" altLang="ja-JP" sz="1200" dirty="0"/>
            </a:br>
            <a:r>
              <a:rPr kumimoji="1" lang="ja-JP" altLang="en-US" sz="1200" dirty="0"/>
              <a:t>パスワードの変更方法　　　　　　　　　　　　 　・・・・・・・・・・・</a:t>
            </a:r>
            <a:r>
              <a:rPr lang="en-US" altLang="ja-JP" sz="1200" b="1" dirty="0"/>
              <a:t>p.38</a:t>
            </a:r>
            <a:r>
              <a:rPr lang="en-US" altLang="ja-JP" sz="1200" dirty="0"/>
              <a:t> </a:t>
            </a:r>
            <a:r>
              <a:rPr lang="ja-JP" altLang="en-US" sz="1200" dirty="0"/>
              <a:t>　　</a:t>
            </a:r>
            <a:endParaRPr kumimoji="1" lang="en-US" altLang="ja-JP" sz="1200" dirty="0"/>
          </a:p>
          <a:p>
            <a:r>
              <a:rPr kumimoji="1" lang="ja-JP" altLang="en-US" sz="1200" dirty="0"/>
              <a:t>メールアドレスの変更方法　　　　   　　　　　　 </a:t>
            </a:r>
            <a:r>
              <a:rPr lang="ja-JP" altLang="en-US" sz="1200" dirty="0"/>
              <a:t>・・・・・・・・・・・</a:t>
            </a:r>
            <a:r>
              <a:rPr lang="en-US" altLang="ja-JP" sz="1200" b="1" dirty="0"/>
              <a:t>p.40</a:t>
            </a:r>
          </a:p>
          <a:p>
            <a:r>
              <a:rPr lang="ja-JP" altLang="en-US" sz="1200" dirty="0"/>
              <a:t>領収書のダウンロード方法　　　　　　　　　　　 ・・・・・・・・・・・</a:t>
            </a:r>
            <a:r>
              <a:rPr lang="en-US" altLang="ja-JP" sz="1200" b="1" dirty="0"/>
              <a:t>p.43</a:t>
            </a:r>
            <a:r>
              <a:rPr lang="en-US" altLang="ja-JP" sz="1200" dirty="0"/>
              <a:t> </a:t>
            </a:r>
            <a:endParaRPr kumimoji="1" lang="en-US" altLang="ja-JP" sz="1200" dirty="0"/>
          </a:p>
          <a:p>
            <a:r>
              <a:rPr kumimoji="1" lang="ja-JP" altLang="en-US" sz="1200" dirty="0"/>
              <a:t>申込みのキャンセル　　　</a:t>
            </a:r>
            <a:r>
              <a:rPr lang="ja-JP" altLang="en-US" sz="1200" dirty="0"/>
              <a:t>　　　　　　　　　　　 ・・・・・・・・・・・</a:t>
            </a:r>
            <a:r>
              <a:rPr lang="en-US" altLang="ja-JP" sz="1200" b="1" dirty="0"/>
              <a:t>p.45</a:t>
            </a:r>
            <a:r>
              <a:rPr lang="en-US" altLang="ja-JP" sz="1200" dirty="0"/>
              <a:t> </a:t>
            </a:r>
            <a:r>
              <a:rPr lang="ja-JP" altLang="en-US" sz="1200" dirty="0"/>
              <a:t>　　　　　　　　　　　　　　　　　　　　　　　　　　　　　　　　　　　　</a:t>
            </a:r>
          </a:p>
        </p:txBody>
      </p:sp>
      <p:sp>
        <p:nvSpPr>
          <p:cNvPr id="48" name="AutoShape 56">
            <a:extLst>
              <a:ext uri="{FF2B5EF4-FFF2-40B4-BE49-F238E27FC236}">
                <a16:creationId xmlns:a16="http://schemas.microsoft.com/office/drawing/2014/main" id="{9A3D5497-D631-4B62-BB51-0B06C12084F8}"/>
              </a:ext>
            </a:extLst>
          </p:cNvPr>
          <p:cNvSpPr>
            <a:spLocks noChangeArrowheads="1"/>
          </p:cNvSpPr>
          <p:nvPr/>
        </p:nvSpPr>
        <p:spPr bwMode="auto">
          <a:xfrm rot="10800000">
            <a:off x="3156451" y="6591063"/>
            <a:ext cx="360363" cy="144462"/>
          </a:xfrm>
          <a:prstGeom prst="triangle">
            <a:avLst>
              <a:gd name="adj" fmla="val 50000"/>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C86BE7E-C241-4C70-AD15-E5896C43AE8F}"/>
              </a:ext>
            </a:extLst>
          </p:cNvPr>
          <p:cNvPicPr>
            <a:picLocks noChangeAspect="1"/>
          </p:cNvPicPr>
          <p:nvPr/>
        </p:nvPicPr>
        <p:blipFill rotWithShape="1">
          <a:blip r:embed="rId2">
            <a:extLst>
              <a:ext uri="{28A0092B-C50C-407E-A947-70E740481C1C}">
                <a14:useLocalDpi xmlns:a14="http://schemas.microsoft.com/office/drawing/2010/main" val="0"/>
              </a:ext>
            </a:extLst>
          </a:blip>
          <a:srcRect b="8115"/>
          <a:stretch/>
        </p:blipFill>
        <p:spPr>
          <a:xfrm>
            <a:off x="525364" y="2063171"/>
            <a:ext cx="5783361" cy="4423059"/>
          </a:xfrm>
          <a:prstGeom prst="rect">
            <a:avLst/>
          </a:prstGeom>
        </p:spPr>
      </p:pic>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7</a:t>
            </a:r>
            <a:r>
              <a:rPr lang="ja-JP" altLang="en-US" dirty="0"/>
              <a:t>．</a:t>
            </a:r>
            <a:r>
              <a:rPr lang="ja-JP" altLang="en-US" sz="1800" dirty="0"/>
              <a:t>アンケート・課題の提出　　　　　　　　　　　　 </a:t>
            </a:r>
            <a:endParaRPr lang="ja-JP" altLang="en-US" dirty="0"/>
          </a:p>
        </p:txBody>
      </p:sp>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275" y="992187"/>
            <a:ext cx="5903913" cy="8485319"/>
          </a:xfrm>
        </p:spPr>
        <p:txBody>
          <a:bodyPr/>
          <a:lstStyle/>
          <a:p>
            <a:r>
              <a:rPr lang="ja-JP" altLang="en-US" dirty="0"/>
              <a:t>③入力内容の確認と送信</a:t>
            </a:r>
            <a:endParaRPr lang="en-US" altLang="ja-JP" dirty="0"/>
          </a:p>
          <a:p>
            <a:pPr lvl="1"/>
            <a:r>
              <a:rPr lang="ja-JP" altLang="en-US" dirty="0"/>
              <a:t>入力内容に誤りがないか確認をしてください。修正をしたい場合は、「修正する」ボタンをクリックし、アンケートの回答画面から修正をお願いします。入力内容に問題がない場合は、「送信する」ボタンをクリックして、内容を送信してください。</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br>
              <a:rPr lang="en-US" altLang="ja-JP" dirty="0"/>
            </a:br>
            <a:endParaRPr lang="en-US" altLang="ja-JP" dirty="0"/>
          </a:p>
          <a:p>
            <a:pPr lvl="1"/>
            <a:r>
              <a:rPr lang="ja-JP" altLang="en-US" dirty="0"/>
              <a:t>送信完了画面が表示されたら</a:t>
            </a:r>
            <a:br>
              <a:rPr lang="en-US" altLang="ja-JP" dirty="0"/>
            </a:br>
            <a:r>
              <a:rPr lang="ja-JP" altLang="en-US" dirty="0"/>
              <a:t>送信完了です。</a:t>
            </a:r>
            <a:endParaRPr lang="en-US" altLang="ja-JP"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30</a:t>
            </a:fld>
            <a:endParaRPr lang="en-US" altLang="ja-JP"/>
          </a:p>
        </p:txBody>
      </p:sp>
      <p:sp>
        <p:nvSpPr>
          <p:cNvPr id="19" name="正方形/長方形 18">
            <a:extLst>
              <a:ext uri="{FF2B5EF4-FFF2-40B4-BE49-F238E27FC236}">
                <a16:creationId xmlns:a16="http://schemas.microsoft.com/office/drawing/2014/main" id="{7EE0D91C-52F5-498F-9326-F022BD3E38FD}"/>
              </a:ext>
            </a:extLst>
          </p:cNvPr>
          <p:cNvSpPr/>
          <p:nvPr/>
        </p:nvSpPr>
        <p:spPr>
          <a:xfrm>
            <a:off x="1613600" y="4100247"/>
            <a:ext cx="4407688" cy="1525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45D23873-F2CB-434F-A639-5D8E81A97448}"/>
              </a:ext>
            </a:extLst>
          </p:cNvPr>
          <p:cNvSpPr/>
          <p:nvPr/>
        </p:nvSpPr>
        <p:spPr>
          <a:xfrm>
            <a:off x="4039918" y="5712635"/>
            <a:ext cx="1584176" cy="331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1F5EED3-1DF0-4CC9-8D82-EBA4CD8C479E}"/>
              </a:ext>
            </a:extLst>
          </p:cNvPr>
          <p:cNvSpPr/>
          <p:nvPr/>
        </p:nvSpPr>
        <p:spPr>
          <a:xfrm>
            <a:off x="2132856" y="5712635"/>
            <a:ext cx="1584176" cy="331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四角形 15">
            <a:extLst>
              <a:ext uri="{FF2B5EF4-FFF2-40B4-BE49-F238E27FC236}">
                <a16:creationId xmlns:a16="http://schemas.microsoft.com/office/drawing/2014/main" id="{49C2D814-492B-454E-B7BA-64C830626DE8}"/>
              </a:ext>
            </a:extLst>
          </p:cNvPr>
          <p:cNvSpPr/>
          <p:nvPr/>
        </p:nvSpPr>
        <p:spPr>
          <a:xfrm>
            <a:off x="476250" y="5738441"/>
            <a:ext cx="1442118" cy="331307"/>
          </a:xfrm>
          <a:prstGeom prst="wedgeRectCallout">
            <a:avLst>
              <a:gd name="adj1" fmla="val 76743"/>
              <a:gd name="adj2" fmla="val -24624"/>
            </a:avLst>
          </a:prstGeom>
          <a:solidFill>
            <a:schemeClr val="bg1">
              <a:lumMod val="95000"/>
            </a:schemeClr>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ja-JP" altLang="en-US" sz="900" dirty="0">
                <a:solidFill>
                  <a:schemeClr val="tx1"/>
                </a:solidFill>
              </a:rPr>
              <a:t>アンケートの回答画面に戻ります。</a:t>
            </a:r>
            <a:endParaRPr kumimoji="1" lang="ja-JP" altLang="en-US" sz="900" dirty="0">
              <a:solidFill>
                <a:schemeClr val="tx1"/>
              </a:solidFill>
            </a:endParaRPr>
          </a:p>
        </p:txBody>
      </p:sp>
      <p:sp>
        <p:nvSpPr>
          <p:cNvPr id="17" name="吹き出し: 四角形 16">
            <a:extLst>
              <a:ext uri="{FF2B5EF4-FFF2-40B4-BE49-F238E27FC236}">
                <a16:creationId xmlns:a16="http://schemas.microsoft.com/office/drawing/2014/main" id="{72FB433F-1171-4001-991B-5EBC848A9DA8}"/>
              </a:ext>
            </a:extLst>
          </p:cNvPr>
          <p:cNvSpPr/>
          <p:nvPr/>
        </p:nvSpPr>
        <p:spPr>
          <a:xfrm>
            <a:off x="4076093" y="6149838"/>
            <a:ext cx="1442118" cy="244480"/>
          </a:xfrm>
          <a:prstGeom prst="wedgeRectCallout">
            <a:avLst>
              <a:gd name="adj1" fmla="val -6548"/>
              <a:gd name="adj2" fmla="val -142304"/>
            </a:avLst>
          </a:prstGeom>
          <a:solidFill>
            <a:schemeClr val="bg1">
              <a:lumMod val="95000"/>
            </a:schemeClr>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ja-JP" altLang="en-US" sz="900" dirty="0">
                <a:solidFill>
                  <a:schemeClr val="tx1"/>
                </a:solidFill>
              </a:rPr>
              <a:t>上記の</a:t>
            </a:r>
            <a:r>
              <a:rPr kumimoji="1" lang="ja-JP" altLang="en-US" sz="900" dirty="0">
                <a:solidFill>
                  <a:schemeClr val="tx1"/>
                </a:solidFill>
              </a:rPr>
              <a:t>内容で送信します。</a:t>
            </a:r>
          </a:p>
        </p:txBody>
      </p:sp>
      <p:pic>
        <p:nvPicPr>
          <p:cNvPr id="10" name="図 9">
            <a:extLst>
              <a:ext uri="{FF2B5EF4-FFF2-40B4-BE49-F238E27FC236}">
                <a16:creationId xmlns:a16="http://schemas.microsoft.com/office/drawing/2014/main" id="{ED3F1CAC-EB5F-47F2-BDD2-2545AD2E5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216" y="7004270"/>
            <a:ext cx="3790509" cy="2369419"/>
          </a:xfrm>
          <a:prstGeom prst="rect">
            <a:avLst/>
          </a:prstGeom>
        </p:spPr>
      </p:pic>
      <p:sp>
        <p:nvSpPr>
          <p:cNvPr id="12" name="正方形/長方形 11">
            <a:extLst>
              <a:ext uri="{FF2B5EF4-FFF2-40B4-BE49-F238E27FC236}">
                <a16:creationId xmlns:a16="http://schemas.microsoft.com/office/drawing/2014/main" id="{92D31800-2387-41F4-B59D-BE06A03C3DDC}"/>
              </a:ext>
            </a:extLst>
          </p:cNvPr>
          <p:cNvSpPr/>
          <p:nvPr/>
        </p:nvSpPr>
        <p:spPr>
          <a:xfrm>
            <a:off x="634021" y="2259100"/>
            <a:ext cx="639194" cy="48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CE8C25A3-4D31-4661-84C6-4CB2202E987D}"/>
              </a:ext>
            </a:extLst>
          </p:cNvPr>
          <p:cNvSpPr/>
          <p:nvPr/>
        </p:nvSpPr>
        <p:spPr>
          <a:xfrm>
            <a:off x="2592728" y="7069149"/>
            <a:ext cx="439839" cy="373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09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7</a:t>
            </a:r>
            <a:r>
              <a:rPr lang="ja-JP" altLang="en-US" dirty="0"/>
              <a:t>．</a:t>
            </a:r>
            <a:r>
              <a:rPr lang="ja-JP" altLang="en-US" sz="1800" dirty="0"/>
              <a:t>アンケート・課題の提出　　　　　　　　　　　　 </a:t>
            </a:r>
            <a:endParaRPr lang="ja-JP" altLang="en-US" dirty="0"/>
          </a:p>
        </p:txBody>
      </p:sp>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275" y="992188"/>
            <a:ext cx="5903913" cy="5544988"/>
          </a:xfrm>
        </p:spPr>
        <p:txBody>
          <a:bodyPr/>
          <a:lstStyle/>
          <a:p>
            <a:r>
              <a:rPr lang="ja-JP" altLang="en-US" dirty="0"/>
              <a:t>①課題回答画面に移動する</a:t>
            </a:r>
            <a:endParaRPr lang="en-US" altLang="ja-JP" dirty="0"/>
          </a:p>
          <a:p>
            <a:pPr lvl="1"/>
            <a:r>
              <a:rPr lang="ja-JP" altLang="en-US" dirty="0"/>
              <a:t>「履歴」タブをクリックすると課題を「回答する」ボタンが表示されます。</a:t>
            </a:r>
            <a:br>
              <a:rPr lang="en-US" altLang="ja-JP" dirty="0"/>
            </a:br>
            <a:r>
              <a:rPr lang="ja-JP" altLang="en-US" dirty="0"/>
              <a:t>クリックして課題の入力を進めてください。</a:t>
            </a:r>
            <a:endParaRPr lang="en-US" altLang="ja-JP"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31</a:t>
            </a:fld>
            <a:endParaRPr lang="en-US" altLang="ja-JP"/>
          </a:p>
        </p:txBody>
      </p:sp>
      <p:sp>
        <p:nvSpPr>
          <p:cNvPr id="14" name="Rectangle 3">
            <a:extLst>
              <a:ext uri="{FF2B5EF4-FFF2-40B4-BE49-F238E27FC236}">
                <a16:creationId xmlns:a16="http://schemas.microsoft.com/office/drawing/2014/main" id="{DAFFA697-9AE7-4D16-B307-62B38D26E984}"/>
              </a:ext>
            </a:extLst>
          </p:cNvPr>
          <p:cNvSpPr txBox="1">
            <a:spLocks noChangeArrowheads="1"/>
          </p:cNvSpPr>
          <p:nvPr/>
        </p:nvSpPr>
        <p:spPr bwMode="auto">
          <a:xfrm>
            <a:off x="551271" y="7061989"/>
            <a:ext cx="5901917" cy="4404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50000"/>
              </a:spcBef>
              <a:spcAft>
                <a:spcPct val="0"/>
              </a:spcAft>
              <a:defRPr kumimoji="1" sz="1400" b="1" kern="1200">
                <a:solidFill>
                  <a:schemeClr val="tx1"/>
                </a:solidFill>
                <a:latin typeface="+mn-lt"/>
                <a:ea typeface="+mn-ea"/>
                <a:cs typeface="+mn-cs"/>
              </a:defRPr>
            </a:lvl1pPr>
            <a:lvl2pPr marL="179388" algn="l" rtl="0" fontAlgn="base">
              <a:spcBef>
                <a:spcPct val="100000"/>
              </a:spcBef>
              <a:spcAft>
                <a:spcPct val="0"/>
              </a:spcAft>
              <a:buFont typeface="Wingdings" panose="05000000000000000000" pitchFamily="2" charset="2"/>
              <a:defRPr kumimoji="1" sz="1000" kern="1200">
                <a:solidFill>
                  <a:schemeClr val="tx1"/>
                </a:solidFill>
                <a:latin typeface="+mn-lt"/>
                <a:ea typeface="+mn-ea"/>
                <a:cs typeface="+mn-cs"/>
              </a:defRPr>
            </a:lvl2pPr>
            <a:lvl3pPr marL="358775" algn="l" rtl="0" fontAlgn="base">
              <a:spcBef>
                <a:spcPct val="100000"/>
              </a:spcBef>
              <a:spcAft>
                <a:spcPct val="0"/>
              </a:spcAft>
              <a:defRPr kumimoji="1" sz="800" kern="1200">
                <a:solidFill>
                  <a:schemeClr val="tx1"/>
                </a:solidFill>
                <a:latin typeface="+mn-lt"/>
                <a:ea typeface="+mn-ea"/>
                <a:cs typeface="+mn-cs"/>
              </a:defRPr>
            </a:lvl3pPr>
            <a:lvl4pPr marL="538163" algn="l" rtl="0" fontAlgn="base">
              <a:spcBef>
                <a:spcPct val="50000"/>
              </a:spcBef>
              <a:spcAft>
                <a:spcPct val="0"/>
              </a:spcAft>
              <a:defRPr kumimoji="1" sz="1000" kern="1200">
                <a:solidFill>
                  <a:schemeClr val="tx1"/>
                </a:solidFill>
                <a:latin typeface="+mn-lt"/>
                <a:ea typeface="+mn-ea"/>
                <a:cs typeface="+mn-cs"/>
              </a:defRPr>
            </a:lvl4pPr>
            <a:lvl5pPr marL="717550" algn="l" rtl="0" fontAlgn="base">
              <a:spcBef>
                <a:spcPct val="50000"/>
              </a:spcBef>
              <a:spcAft>
                <a:spcPct val="0"/>
              </a:spcAft>
              <a:defRPr kumimoji="1"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　　 課題の締切日時を過ぎると回答することができません。</a:t>
            </a:r>
            <a:endParaRPr lang="en-US" altLang="ja-JP" dirty="0"/>
          </a:p>
        </p:txBody>
      </p:sp>
      <p:grpSp>
        <p:nvGrpSpPr>
          <p:cNvPr id="15" name="Group 24">
            <a:extLst>
              <a:ext uri="{FF2B5EF4-FFF2-40B4-BE49-F238E27FC236}">
                <a16:creationId xmlns:a16="http://schemas.microsoft.com/office/drawing/2014/main" id="{8D16BD0E-0FE4-4BAE-8FF6-8CA1EEDA7792}"/>
              </a:ext>
            </a:extLst>
          </p:cNvPr>
          <p:cNvGrpSpPr>
            <a:grpSpLocks/>
          </p:cNvGrpSpPr>
          <p:nvPr/>
        </p:nvGrpSpPr>
        <p:grpSpPr bwMode="auto">
          <a:xfrm>
            <a:off x="706519" y="7128585"/>
            <a:ext cx="359445" cy="288404"/>
            <a:chOff x="754" y="3617"/>
            <a:chExt cx="1088" cy="940"/>
          </a:xfrm>
        </p:grpSpPr>
        <p:sp>
          <p:nvSpPr>
            <p:cNvPr id="16" name="AutoShape 20">
              <a:extLst>
                <a:ext uri="{FF2B5EF4-FFF2-40B4-BE49-F238E27FC236}">
                  <a16:creationId xmlns:a16="http://schemas.microsoft.com/office/drawing/2014/main" id="{4191BFEF-0A55-4B21-B697-8C6F8F4A29B9}"/>
                </a:ext>
              </a:extLst>
            </p:cNvPr>
            <p:cNvSpPr>
              <a:spLocks noChangeArrowheads="1"/>
            </p:cNvSpPr>
            <p:nvPr/>
          </p:nvSpPr>
          <p:spPr bwMode="auto">
            <a:xfrm>
              <a:off x="754" y="3617"/>
              <a:ext cx="1088" cy="940"/>
            </a:xfrm>
            <a:prstGeom prst="triangle">
              <a:avLst>
                <a:gd name="adj" fmla="val 50000"/>
              </a:avLst>
            </a:prstGeom>
            <a:solidFill>
              <a:srgbClr val="C0C0C0"/>
            </a:solidFill>
            <a:ln w="1905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 name="Oval 21">
              <a:extLst>
                <a:ext uri="{FF2B5EF4-FFF2-40B4-BE49-F238E27FC236}">
                  <a16:creationId xmlns:a16="http://schemas.microsoft.com/office/drawing/2014/main" id="{81B0012F-9761-4A92-AA7F-AAB891BF823F}"/>
                </a:ext>
              </a:extLst>
            </p:cNvPr>
            <p:cNvSpPr>
              <a:spLocks noChangeArrowheads="1"/>
            </p:cNvSpPr>
            <p:nvPr/>
          </p:nvSpPr>
          <p:spPr bwMode="auto">
            <a:xfrm>
              <a:off x="1253" y="4390"/>
              <a:ext cx="91" cy="91"/>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 name="Freeform 23">
              <a:extLst>
                <a:ext uri="{FF2B5EF4-FFF2-40B4-BE49-F238E27FC236}">
                  <a16:creationId xmlns:a16="http://schemas.microsoft.com/office/drawing/2014/main" id="{F1A2411A-45DC-42C4-AF70-D649D79B8E61}"/>
                </a:ext>
              </a:extLst>
            </p:cNvPr>
            <p:cNvSpPr>
              <a:spLocks/>
            </p:cNvSpPr>
            <p:nvPr/>
          </p:nvSpPr>
          <p:spPr bwMode="auto">
            <a:xfrm>
              <a:off x="1207" y="3846"/>
              <a:ext cx="182" cy="499"/>
            </a:xfrm>
            <a:custGeom>
              <a:avLst/>
              <a:gdLst>
                <a:gd name="T0" fmla="*/ 91 w 182"/>
                <a:gd name="T1" fmla="*/ 499 h 499"/>
                <a:gd name="T2" fmla="*/ 0 w 182"/>
                <a:gd name="T3" fmla="*/ 90 h 499"/>
                <a:gd name="T4" fmla="*/ 91 w 182"/>
                <a:gd name="T5" fmla="*/ 0 h 499"/>
                <a:gd name="T6" fmla="*/ 182 w 182"/>
                <a:gd name="T7" fmla="*/ 90 h 499"/>
                <a:gd name="T8" fmla="*/ 91 w 182"/>
                <a:gd name="T9" fmla="*/ 499 h 499"/>
              </a:gdLst>
              <a:ahLst/>
              <a:cxnLst>
                <a:cxn ang="0">
                  <a:pos x="T0" y="T1"/>
                </a:cxn>
                <a:cxn ang="0">
                  <a:pos x="T2" y="T3"/>
                </a:cxn>
                <a:cxn ang="0">
                  <a:pos x="T4" y="T5"/>
                </a:cxn>
                <a:cxn ang="0">
                  <a:pos x="T6" y="T7"/>
                </a:cxn>
                <a:cxn ang="0">
                  <a:pos x="T8" y="T9"/>
                </a:cxn>
              </a:cxnLst>
              <a:rect l="0" t="0" r="r" b="b"/>
              <a:pathLst>
                <a:path w="182" h="499">
                  <a:moveTo>
                    <a:pt x="91" y="499"/>
                  </a:moveTo>
                  <a:lnTo>
                    <a:pt x="0" y="90"/>
                  </a:lnTo>
                  <a:cubicBezTo>
                    <a:pt x="0" y="7"/>
                    <a:pt x="61" y="0"/>
                    <a:pt x="91" y="0"/>
                  </a:cubicBezTo>
                  <a:cubicBezTo>
                    <a:pt x="121" y="0"/>
                    <a:pt x="182" y="7"/>
                    <a:pt x="182" y="90"/>
                  </a:cubicBezTo>
                  <a:lnTo>
                    <a:pt x="91" y="499"/>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pic>
        <p:nvPicPr>
          <p:cNvPr id="21" name="Picture 2">
            <a:extLst>
              <a:ext uri="{FF2B5EF4-FFF2-40B4-BE49-F238E27FC236}">
                <a16:creationId xmlns:a16="http://schemas.microsoft.com/office/drawing/2014/main" id="{AE5AD90A-C705-4793-80DB-92B48F417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38" y="1924948"/>
            <a:ext cx="5610523" cy="3172803"/>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a:extLst>
              <a:ext uri="{FF2B5EF4-FFF2-40B4-BE49-F238E27FC236}">
                <a16:creationId xmlns:a16="http://schemas.microsoft.com/office/drawing/2014/main" id="{C2084EA8-0CFE-4A28-B031-3F6AD25D2322}"/>
              </a:ext>
            </a:extLst>
          </p:cNvPr>
          <p:cNvSpPr/>
          <p:nvPr/>
        </p:nvSpPr>
        <p:spPr>
          <a:xfrm>
            <a:off x="4340395" y="2447628"/>
            <a:ext cx="1893866" cy="365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CAAF1237-C9D9-46DF-AA47-A00FBE4AAD5D}"/>
              </a:ext>
            </a:extLst>
          </p:cNvPr>
          <p:cNvSpPr/>
          <p:nvPr/>
        </p:nvSpPr>
        <p:spPr>
          <a:xfrm>
            <a:off x="4601429" y="4736285"/>
            <a:ext cx="792089" cy="259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2941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898243F-B532-4832-AE25-2D7E635F9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2689029"/>
            <a:ext cx="5991497" cy="2470105"/>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7</a:t>
            </a:r>
            <a:r>
              <a:rPr lang="ja-JP" altLang="en-US" dirty="0"/>
              <a:t>．</a:t>
            </a:r>
            <a:r>
              <a:rPr lang="ja-JP" altLang="en-US" sz="1800" dirty="0"/>
              <a:t>アンケート・課題の提出　　　　　　　　　　　　 </a:t>
            </a:r>
            <a:endParaRPr lang="ja-JP" altLang="en-US" dirty="0"/>
          </a:p>
        </p:txBody>
      </p:sp>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275" y="992188"/>
            <a:ext cx="5903913" cy="5544988"/>
          </a:xfrm>
        </p:spPr>
        <p:txBody>
          <a:bodyPr/>
          <a:lstStyle/>
          <a:p>
            <a:r>
              <a:rPr lang="ja-JP" altLang="en-US" dirty="0"/>
              <a:t>②課題の回答を行う</a:t>
            </a:r>
            <a:endParaRPr lang="en-US" altLang="ja-JP" dirty="0"/>
          </a:p>
          <a:p>
            <a:pPr lvl="1"/>
            <a:r>
              <a:rPr lang="ja-JP" altLang="en-US" dirty="0"/>
              <a:t>必要な項目入力してください。入力が完了したら「確認画面へ」ボタンをクリックし、確認画面へ移動してください。</a:t>
            </a:r>
            <a:endParaRPr lang="en-US" altLang="ja-JP" dirty="0"/>
          </a:p>
          <a:p>
            <a:pPr lvl="1"/>
            <a:r>
              <a:rPr lang="ja-JP" altLang="en-US" dirty="0"/>
              <a:t>課題の回答をやめる場合は、「研修詳細画面に戻る」ボタンをクリックすることで、内容を保存せず、研修詳細画面に戻ることが可能です。</a:t>
            </a:r>
            <a:endParaRPr lang="en-US" altLang="ja-JP"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32</a:t>
            </a:fld>
            <a:endParaRPr lang="en-US" altLang="ja-JP"/>
          </a:p>
        </p:txBody>
      </p:sp>
      <p:sp>
        <p:nvSpPr>
          <p:cNvPr id="19" name="正方形/長方形 18">
            <a:extLst>
              <a:ext uri="{FF2B5EF4-FFF2-40B4-BE49-F238E27FC236}">
                <a16:creationId xmlns:a16="http://schemas.microsoft.com/office/drawing/2014/main" id="{7EE0D91C-52F5-498F-9326-F022BD3E38FD}"/>
              </a:ext>
            </a:extLst>
          </p:cNvPr>
          <p:cNvSpPr/>
          <p:nvPr/>
        </p:nvSpPr>
        <p:spPr>
          <a:xfrm>
            <a:off x="1918368" y="3344215"/>
            <a:ext cx="3705726" cy="888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45D23873-F2CB-434F-A639-5D8E81A97448}"/>
              </a:ext>
            </a:extLst>
          </p:cNvPr>
          <p:cNvSpPr/>
          <p:nvPr/>
        </p:nvSpPr>
        <p:spPr>
          <a:xfrm>
            <a:off x="4039918" y="4286752"/>
            <a:ext cx="1584176" cy="331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1F5EED3-1DF0-4CC9-8D82-EBA4CD8C479E}"/>
              </a:ext>
            </a:extLst>
          </p:cNvPr>
          <p:cNvSpPr/>
          <p:nvPr/>
        </p:nvSpPr>
        <p:spPr>
          <a:xfrm>
            <a:off x="2151336" y="4286752"/>
            <a:ext cx="1584176" cy="331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四角形 15">
            <a:extLst>
              <a:ext uri="{FF2B5EF4-FFF2-40B4-BE49-F238E27FC236}">
                <a16:creationId xmlns:a16="http://schemas.microsoft.com/office/drawing/2014/main" id="{49C2D814-492B-454E-B7BA-64C830626DE8}"/>
              </a:ext>
            </a:extLst>
          </p:cNvPr>
          <p:cNvSpPr/>
          <p:nvPr/>
        </p:nvSpPr>
        <p:spPr>
          <a:xfrm>
            <a:off x="404812" y="4241830"/>
            <a:ext cx="1442118" cy="331307"/>
          </a:xfrm>
          <a:prstGeom prst="wedgeRectCallout">
            <a:avLst>
              <a:gd name="adj1" fmla="val 76743"/>
              <a:gd name="adj2" fmla="val -24624"/>
            </a:avLst>
          </a:prstGeom>
          <a:solidFill>
            <a:schemeClr val="bg1">
              <a:lumMod val="95000"/>
            </a:schemeClr>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kumimoji="1" lang="ja-JP" altLang="en-US" sz="900" dirty="0">
                <a:solidFill>
                  <a:schemeClr val="tx1"/>
                </a:solidFill>
              </a:rPr>
              <a:t>内容を保存せず、研修の内容をクリアします。</a:t>
            </a:r>
          </a:p>
        </p:txBody>
      </p:sp>
      <p:sp>
        <p:nvSpPr>
          <p:cNvPr id="17" name="吹き出し: 四角形 16">
            <a:extLst>
              <a:ext uri="{FF2B5EF4-FFF2-40B4-BE49-F238E27FC236}">
                <a16:creationId xmlns:a16="http://schemas.microsoft.com/office/drawing/2014/main" id="{72FB433F-1171-4001-991B-5EBC848A9DA8}"/>
              </a:ext>
            </a:extLst>
          </p:cNvPr>
          <p:cNvSpPr/>
          <p:nvPr/>
        </p:nvSpPr>
        <p:spPr>
          <a:xfrm>
            <a:off x="4076093" y="4715268"/>
            <a:ext cx="1442118" cy="331307"/>
          </a:xfrm>
          <a:prstGeom prst="wedgeRectCallout">
            <a:avLst>
              <a:gd name="adj1" fmla="val -3338"/>
              <a:gd name="adj2" fmla="val -110959"/>
            </a:avLst>
          </a:prstGeom>
          <a:solidFill>
            <a:schemeClr val="bg1">
              <a:lumMod val="95000"/>
            </a:schemeClr>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kumimoji="1" lang="ja-JP" altLang="en-US" sz="900" dirty="0">
                <a:solidFill>
                  <a:schemeClr val="tx1"/>
                </a:solidFill>
              </a:rPr>
              <a:t>入力内容の確認画面へ移動します。</a:t>
            </a:r>
          </a:p>
        </p:txBody>
      </p:sp>
    </p:spTree>
    <p:extLst>
      <p:ext uri="{BB962C8B-B14F-4D97-AF65-F5344CB8AC3E}">
        <p14:creationId xmlns:p14="http://schemas.microsoft.com/office/powerpoint/2010/main" val="2013874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68179" y="992187"/>
            <a:ext cx="5903913" cy="8485319"/>
          </a:xfrm>
        </p:spPr>
        <p:txBody>
          <a:bodyPr/>
          <a:lstStyle/>
          <a:p>
            <a:r>
              <a:rPr lang="ja-JP" altLang="en-US" dirty="0"/>
              <a:t>③入力内容の確認と送信</a:t>
            </a:r>
            <a:endParaRPr lang="en-US" altLang="ja-JP" dirty="0"/>
          </a:p>
          <a:p>
            <a:pPr lvl="1"/>
            <a:r>
              <a:rPr lang="ja-JP" altLang="en-US" dirty="0"/>
              <a:t>入力内容に誤りがないか確認をしてください。入力内容に問題がない場合は、「送信する」ボタンをクリックして、内容を送信してください。</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br>
              <a:rPr lang="en-US" altLang="ja-JP" dirty="0"/>
            </a:br>
            <a:endParaRPr lang="en-US" altLang="ja-JP" dirty="0"/>
          </a:p>
          <a:p>
            <a:pPr lvl="1"/>
            <a:r>
              <a:rPr lang="ja-JP" altLang="en-US" dirty="0"/>
              <a:t>送信完了画面が表示されたら送信完了です。</a:t>
            </a:r>
            <a:endParaRPr lang="en-US" altLang="ja-JP" dirty="0"/>
          </a:p>
        </p:txBody>
      </p:sp>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en-US" altLang="ja-JP" dirty="0"/>
              <a:t>7</a:t>
            </a:r>
            <a:r>
              <a:rPr lang="ja-JP" altLang="en-US" dirty="0"/>
              <a:t>．</a:t>
            </a:r>
            <a:r>
              <a:rPr lang="ja-JP" altLang="en-US" sz="1800" dirty="0"/>
              <a:t>アンケート・課題の提出　　　　　　　　　　　　 </a:t>
            </a:r>
            <a:endParaRPr lang="ja-JP" altLang="en-US" dirty="0"/>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33</a:t>
            </a:fld>
            <a:endParaRPr lang="en-US" altLang="ja-JP"/>
          </a:p>
        </p:txBody>
      </p:sp>
      <p:pic>
        <p:nvPicPr>
          <p:cNvPr id="6" name="図 5">
            <a:extLst>
              <a:ext uri="{FF2B5EF4-FFF2-40B4-BE49-F238E27FC236}">
                <a16:creationId xmlns:a16="http://schemas.microsoft.com/office/drawing/2014/main" id="{B9A97BC4-70F4-45B2-97E9-0F544475D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20" y="4543034"/>
            <a:ext cx="5012088" cy="3132555"/>
          </a:xfrm>
          <a:prstGeom prst="rect">
            <a:avLst/>
          </a:prstGeom>
        </p:spPr>
      </p:pic>
      <p:sp>
        <p:nvSpPr>
          <p:cNvPr id="13" name="正方形/長方形 12">
            <a:extLst>
              <a:ext uri="{FF2B5EF4-FFF2-40B4-BE49-F238E27FC236}">
                <a16:creationId xmlns:a16="http://schemas.microsoft.com/office/drawing/2014/main" id="{1BA91D4E-9D16-46CB-8BAF-62F489BC0703}"/>
              </a:ext>
            </a:extLst>
          </p:cNvPr>
          <p:cNvSpPr/>
          <p:nvPr/>
        </p:nvSpPr>
        <p:spPr>
          <a:xfrm>
            <a:off x="1072269" y="4625095"/>
            <a:ext cx="556233" cy="58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146" name="Picture 2">
            <a:extLst>
              <a:ext uri="{FF2B5EF4-FFF2-40B4-BE49-F238E27FC236}">
                <a16:creationId xmlns:a16="http://schemas.microsoft.com/office/drawing/2014/main" id="{99E93147-1077-40F7-B8A9-084F4C859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956" y="2192383"/>
            <a:ext cx="5012088" cy="1360921"/>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a:extLst>
              <a:ext uri="{FF2B5EF4-FFF2-40B4-BE49-F238E27FC236}">
                <a16:creationId xmlns:a16="http://schemas.microsoft.com/office/drawing/2014/main" id="{45D23873-F2CB-434F-A639-5D8E81A97448}"/>
              </a:ext>
            </a:extLst>
          </p:cNvPr>
          <p:cNvSpPr/>
          <p:nvPr/>
        </p:nvSpPr>
        <p:spPr>
          <a:xfrm>
            <a:off x="2843770" y="3115006"/>
            <a:ext cx="1584176" cy="331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吹き出し: 四角形 16">
            <a:extLst>
              <a:ext uri="{FF2B5EF4-FFF2-40B4-BE49-F238E27FC236}">
                <a16:creationId xmlns:a16="http://schemas.microsoft.com/office/drawing/2014/main" id="{72FB433F-1171-4001-991B-5EBC848A9DA8}"/>
              </a:ext>
            </a:extLst>
          </p:cNvPr>
          <p:cNvSpPr/>
          <p:nvPr/>
        </p:nvSpPr>
        <p:spPr>
          <a:xfrm>
            <a:off x="2906400" y="3582707"/>
            <a:ext cx="1442118" cy="213982"/>
          </a:xfrm>
          <a:prstGeom prst="wedgeRectCallout">
            <a:avLst>
              <a:gd name="adj1" fmla="val -3044"/>
              <a:gd name="adj2" fmla="val -161488"/>
            </a:avLst>
          </a:prstGeom>
          <a:solidFill>
            <a:schemeClr val="bg1">
              <a:lumMod val="95000"/>
            </a:schemeClr>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ja-JP" altLang="en-US" sz="900" dirty="0">
                <a:solidFill>
                  <a:schemeClr val="tx1"/>
                </a:solidFill>
              </a:rPr>
              <a:t>上記の</a:t>
            </a:r>
            <a:r>
              <a:rPr kumimoji="1" lang="ja-JP" altLang="en-US" sz="900" dirty="0">
                <a:solidFill>
                  <a:schemeClr val="tx1"/>
                </a:solidFill>
              </a:rPr>
              <a:t>内容で送信します。</a:t>
            </a:r>
          </a:p>
        </p:txBody>
      </p:sp>
    </p:spTree>
    <p:extLst>
      <p:ext uri="{BB962C8B-B14F-4D97-AF65-F5344CB8AC3E}">
        <p14:creationId xmlns:p14="http://schemas.microsoft.com/office/powerpoint/2010/main" val="3752655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p:txBody>
          <a:bodyPr/>
          <a:lstStyle/>
          <a:p>
            <a:r>
              <a:rPr lang="ja-JP" altLang="en-US" dirty="0"/>
              <a:t>マイアカウントについて</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p:txBody>
          <a:bodyPr/>
          <a:lstStyle/>
          <a:p>
            <a:r>
              <a:rPr lang="ja-JP" altLang="en-US" dirty="0"/>
              <a:t>登録内容の変更を行うためには、</a:t>
            </a:r>
            <a:br>
              <a:rPr lang="en-US" altLang="ja-JP" dirty="0"/>
            </a:br>
            <a:r>
              <a:rPr lang="ja-JP" altLang="en-US" dirty="0"/>
              <a:t>「マイアカウントページ」へアクセスしてください。</a:t>
            </a:r>
            <a:endParaRPr lang="en-US" altLang="ja-JP" dirty="0"/>
          </a:p>
          <a:p>
            <a:pPr lvl="1"/>
            <a:r>
              <a:rPr lang="ja-JP" altLang="en-US" dirty="0"/>
              <a:t>右上のお名前にマウスをかざすと、②のメニューが表示されます。</a:t>
            </a:r>
            <a:br>
              <a:rPr lang="en-US" altLang="ja-JP" dirty="0"/>
            </a:br>
            <a:r>
              <a:rPr lang="ja-JP" altLang="en-US" dirty="0"/>
              <a:t>その中から、「マイアカウント」を選択してください。</a:t>
            </a:r>
            <a:br>
              <a:rPr lang="en-US" altLang="ja-JP" dirty="0"/>
            </a:br>
            <a:br>
              <a:rPr lang="en-US" altLang="ja-JP" dirty="0"/>
            </a:br>
            <a:r>
              <a:rPr lang="ja-JP" altLang="en-US" dirty="0"/>
              <a:t>　</a:t>
            </a:r>
            <a:r>
              <a:rPr lang="ja-JP" altLang="en-US" b="1" dirty="0"/>
              <a:t>①お名前にマウスをかざす　　　　　　　　　②「マイアカウント」を選択</a:t>
            </a:r>
            <a:endParaRPr lang="en-US" altLang="ja-JP" b="1" dirty="0"/>
          </a:p>
          <a:p>
            <a:pPr lvl="1"/>
            <a:endParaRPr lang="en-US" altLang="ja-JP" b="1" dirty="0"/>
          </a:p>
          <a:p>
            <a:pPr lvl="1"/>
            <a:endParaRPr lang="en-US" altLang="ja-JP" b="1"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br>
              <a:rPr lang="en-US" altLang="ja-JP" dirty="0"/>
            </a:br>
            <a:br>
              <a:rPr lang="en-US" altLang="ja-JP" dirty="0"/>
            </a:br>
            <a:br>
              <a:rPr lang="en-US" altLang="ja-JP" dirty="0"/>
            </a:br>
            <a:br>
              <a:rPr lang="en-US" altLang="ja-JP" dirty="0"/>
            </a:br>
            <a:r>
              <a:rPr lang="ja-JP" altLang="en-US" dirty="0"/>
              <a:t>マイアカウントページが表示されます。</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34</a:t>
            </a:fld>
            <a:endParaRPr lang="en-US" altLang="ja-JP"/>
          </a:p>
        </p:txBody>
      </p:sp>
      <p:pic>
        <p:nvPicPr>
          <p:cNvPr id="5" name="図 4">
            <a:extLst>
              <a:ext uri="{FF2B5EF4-FFF2-40B4-BE49-F238E27FC236}">
                <a16:creationId xmlns:a16="http://schemas.microsoft.com/office/drawing/2014/main" id="{4C9E7383-EB98-4812-B380-849C646F03FA}"/>
              </a:ext>
            </a:extLst>
          </p:cNvPr>
          <p:cNvPicPr>
            <a:picLocks noChangeAspect="1"/>
          </p:cNvPicPr>
          <p:nvPr/>
        </p:nvPicPr>
        <p:blipFill rotWithShape="1">
          <a:blip r:embed="rId2">
            <a:extLst>
              <a:ext uri="{28A0092B-C50C-407E-A947-70E740481C1C}">
                <a14:useLocalDpi xmlns:a14="http://schemas.microsoft.com/office/drawing/2010/main" val="0"/>
              </a:ext>
            </a:extLst>
          </a:blip>
          <a:srcRect b="15335"/>
          <a:stretch/>
        </p:blipFill>
        <p:spPr>
          <a:xfrm>
            <a:off x="804576" y="5377311"/>
            <a:ext cx="5239934" cy="3827671"/>
          </a:xfrm>
          <a:prstGeom prst="rect">
            <a:avLst/>
          </a:prstGeom>
        </p:spPr>
      </p:pic>
      <p:pic>
        <p:nvPicPr>
          <p:cNvPr id="8" name="図 7">
            <a:extLst>
              <a:ext uri="{FF2B5EF4-FFF2-40B4-BE49-F238E27FC236}">
                <a16:creationId xmlns:a16="http://schemas.microsoft.com/office/drawing/2014/main" id="{EDE72E36-2E53-40DD-9958-05C2F91D7010}"/>
              </a:ext>
            </a:extLst>
          </p:cNvPr>
          <p:cNvPicPr>
            <a:picLocks noChangeAspect="1"/>
          </p:cNvPicPr>
          <p:nvPr/>
        </p:nvPicPr>
        <p:blipFill rotWithShape="1">
          <a:blip r:embed="rId3">
            <a:extLst>
              <a:ext uri="{28A0092B-C50C-407E-A947-70E740481C1C}">
                <a14:useLocalDpi xmlns:a14="http://schemas.microsoft.com/office/drawing/2010/main" val="0"/>
              </a:ext>
            </a:extLst>
          </a:blip>
          <a:srcRect l="55744" t="1" b="48976"/>
          <a:stretch/>
        </p:blipFill>
        <p:spPr>
          <a:xfrm>
            <a:off x="854503" y="2279333"/>
            <a:ext cx="2520689" cy="2561605"/>
          </a:xfrm>
          <a:prstGeom prst="rect">
            <a:avLst/>
          </a:prstGeom>
        </p:spPr>
      </p:pic>
      <p:sp>
        <p:nvSpPr>
          <p:cNvPr id="15" name="正方形/長方形 14">
            <a:extLst>
              <a:ext uri="{FF2B5EF4-FFF2-40B4-BE49-F238E27FC236}">
                <a16:creationId xmlns:a16="http://schemas.microsoft.com/office/drawing/2014/main" id="{BD327B25-6B27-4BFA-8EEE-18106EDF59BE}"/>
              </a:ext>
            </a:extLst>
          </p:cNvPr>
          <p:cNvSpPr/>
          <p:nvPr/>
        </p:nvSpPr>
        <p:spPr>
          <a:xfrm>
            <a:off x="2139850" y="2265887"/>
            <a:ext cx="1289150" cy="2352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DA4F991C-C509-4C38-BB28-8D16B586A26D}"/>
              </a:ext>
            </a:extLst>
          </p:cNvPr>
          <p:cNvPicPr>
            <a:picLocks noChangeAspect="1"/>
          </p:cNvPicPr>
          <p:nvPr/>
        </p:nvPicPr>
        <p:blipFill rotWithShape="1">
          <a:blip r:embed="rId4"/>
          <a:srcRect l="64902" t="1953" b="30331"/>
          <a:stretch/>
        </p:blipFill>
        <p:spPr>
          <a:xfrm>
            <a:off x="3523167" y="2265887"/>
            <a:ext cx="2835854" cy="1919859"/>
          </a:xfrm>
          <a:prstGeom prst="rect">
            <a:avLst/>
          </a:prstGeom>
        </p:spPr>
      </p:pic>
      <p:sp>
        <p:nvSpPr>
          <p:cNvPr id="17" name="正方形/長方形 16">
            <a:extLst>
              <a:ext uri="{FF2B5EF4-FFF2-40B4-BE49-F238E27FC236}">
                <a16:creationId xmlns:a16="http://schemas.microsoft.com/office/drawing/2014/main" id="{9C8B145A-F415-4F84-BC92-C712B747622E}"/>
              </a:ext>
            </a:extLst>
          </p:cNvPr>
          <p:cNvSpPr/>
          <p:nvPr/>
        </p:nvSpPr>
        <p:spPr>
          <a:xfrm>
            <a:off x="4768750" y="2474257"/>
            <a:ext cx="1289150" cy="3361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1173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descr="右上がり対角線 (反転)">
            <a:extLst>
              <a:ext uri="{FF2B5EF4-FFF2-40B4-BE49-F238E27FC236}">
                <a16:creationId xmlns:a16="http://schemas.microsoft.com/office/drawing/2014/main" id="{36F7D244-B758-4D8D-9188-B2085C2ED87C}"/>
              </a:ext>
            </a:extLst>
          </p:cNvPr>
          <p:cNvSpPr>
            <a:spLocks noChangeArrowheads="1"/>
          </p:cNvSpPr>
          <p:nvPr/>
        </p:nvSpPr>
        <p:spPr bwMode="auto">
          <a:xfrm>
            <a:off x="549275" y="1200918"/>
            <a:ext cx="5759450" cy="4550921"/>
          </a:xfrm>
          <a:prstGeom prst="rect">
            <a:avLst/>
          </a:prstGeom>
          <a:pattFill prst="dkUpDiag">
            <a:fgClr>
              <a:srgbClr val="969696"/>
            </a:fgClr>
            <a:bgClr>
              <a:schemeClr val="bg1"/>
            </a:bgClr>
          </a:pattFill>
          <a:ln w="1905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19458" name="Rectangle 2">
            <a:extLst>
              <a:ext uri="{FF2B5EF4-FFF2-40B4-BE49-F238E27FC236}">
                <a16:creationId xmlns:a16="http://schemas.microsoft.com/office/drawing/2014/main" id="{8AF95620-3AC0-4401-8A54-A94AB5135EF2}"/>
              </a:ext>
            </a:extLst>
          </p:cNvPr>
          <p:cNvSpPr>
            <a:spLocks noGrp="1" noChangeArrowheads="1"/>
          </p:cNvSpPr>
          <p:nvPr>
            <p:ph type="title"/>
          </p:nvPr>
        </p:nvSpPr>
        <p:spPr/>
        <p:txBody>
          <a:bodyPr/>
          <a:lstStyle/>
          <a:p>
            <a:r>
              <a:rPr lang="ja-JP" altLang="en-US" dirty="0"/>
              <a:t>マイアカウントについて</a:t>
            </a:r>
          </a:p>
        </p:txBody>
      </p:sp>
      <p:sp>
        <p:nvSpPr>
          <p:cNvPr id="19459" name="Rectangle 3">
            <a:extLst>
              <a:ext uri="{FF2B5EF4-FFF2-40B4-BE49-F238E27FC236}">
                <a16:creationId xmlns:a16="http://schemas.microsoft.com/office/drawing/2014/main" id="{EF792F47-1D37-48E3-BE43-1C9E101BA678}"/>
              </a:ext>
            </a:extLst>
          </p:cNvPr>
          <p:cNvSpPr>
            <a:spLocks noGrp="1" noChangeArrowheads="1"/>
          </p:cNvSpPr>
          <p:nvPr>
            <p:ph idx="1"/>
          </p:nvPr>
        </p:nvSpPr>
        <p:spPr>
          <a:xfrm>
            <a:off x="549275" y="915988"/>
            <a:ext cx="5903913" cy="8424862"/>
          </a:xfrm>
        </p:spPr>
        <p:txBody>
          <a:bodyPr/>
          <a:lstStyle/>
          <a:p>
            <a:r>
              <a:rPr lang="en-US" altLang="ja-JP" dirty="0"/>
              <a:t>《</a:t>
            </a:r>
            <a:r>
              <a:rPr lang="ja-JP" altLang="en-US" dirty="0"/>
              <a:t>マイアカウントでできること</a:t>
            </a:r>
            <a:r>
              <a:rPr lang="en-US" altLang="ja-JP" dirty="0"/>
              <a:t>》</a:t>
            </a:r>
          </a:p>
        </p:txBody>
      </p:sp>
      <p:sp>
        <p:nvSpPr>
          <p:cNvPr id="4" name="スライド番号プレースホルダー 3">
            <a:extLst>
              <a:ext uri="{FF2B5EF4-FFF2-40B4-BE49-F238E27FC236}">
                <a16:creationId xmlns:a16="http://schemas.microsoft.com/office/drawing/2014/main" id="{69A60A19-FA2C-4885-B5DD-1EF5683E14DD}"/>
              </a:ext>
            </a:extLst>
          </p:cNvPr>
          <p:cNvSpPr>
            <a:spLocks noGrp="1"/>
          </p:cNvSpPr>
          <p:nvPr>
            <p:ph type="sldNum" sz="quarter" idx="10"/>
          </p:nvPr>
        </p:nvSpPr>
        <p:spPr/>
        <p:txBody>
          <a:bodyPr/>
          <a:lstStyle/>
          <a:p>
            <a:r>
              <a:rPr lang="en-US" altLang="ja-JP"/>
              <a:t>p</a:t>
            </a:r>
            <a:fld id="{5C205263-04DB-40C9-B0B2-9E9E18F6DF70}" type="slidenum">
              <a:rPr lang="en-US" altLang="ja-JP"/>
              <a:pPr/>
              <a:t>35</a:t>
            </a:fld>
            <a:endParaRPr lang="en-US" altLang="ja-JP"/>
          </a:p>
        </p:txBody>
      </p:sp>
      <p:sp>
        <p:nvSpPr>
          <p:cNvPr id="16" name="Text Box 16">
            <a:extLst>
              <a:ext uri="{FF2B5EF4-FFF2-40B4-BE49-F238E27FC236}">
                <a16:creationId xmlns:a16="http://schemas.microsoft.com/office/drawing/2014/main" id="{81F6C3CE-5BC1-4A3D-A4F0-CD3451966C7E}"/>
              </a:ext>
            </a:extLst>
          </p:cNvPr>
          <p:cNvSpPr txBox="1">
            <a:spLocks noChangeArrowheads="1"/>
          </p:cNvSpPr>
          <p:nvPr/>
        </p:nvSpPr>
        <p:spPr bwMode="auto">
          <a:xfrm>
            <a:off x="838061" y="5782811"/>
            <a:ext cx="13131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マイアカウントページ</a:t>
            </a:r>
            <a:endParaRPr lang="en-US" altLang="ja-JP" sz="800" b="1" dirty="0">
              <a:latin typeface="メイリオ" panose="020B0604030504040204" pitchFamily="50" charset="-128"/>
              <a:ea typeface="メイリオ" panose="020B0604030504040204" pitchFamily="50" charset="-128"/>
            </a:endParaRPr>
          </a:p>
        </p:txBody>
      </p:sp>
      <p:sp>
        <p:nvSpPr>
          <p:cNvPr id="17" name="Rectangle 116">
            <a:extLst>
              <a:ext uri="{FF2B5EF4-FFF2-40B4-BE49-F238E27FC236}">
                <a16:creationId xmlns:a16="http://schemas.microsoft.com/office/drawing/2014/main" id="{95F74694-9D80-47D7-AC12-4D8F6432B472}"/>
              </a:ext>
            </a:extLst>
          </p:cNvPr>
          <p:cNvSpPr>
            <a:spLocks noChangeArrowheads="1"/>
          </p:cNvSpPr>
          <p:nvPr/>
        </p:nvSpPr>
        <p:spPr bwMode="auto">
          <a:xfrm>
            <a:off x="476250" y="8624689"/>
            <a:ext cx="5901917" cy="792361"/>
          </a:xfrm>
          <a:prstGeom prst="rect">
            <a:avLst/>
          </a:prstGeom>
          <a:solidFill>
            <a:schemeClr val="bg1">
              <a:lumMod val="95000"/>
            </a:schemeClr>
          </a:solidFill>
          <a:ln w="12700" cmpd="dbl">
            <a:prstDash val="dash"/>
            <a:headEnd/>
            <a:tailEnd/>
          </a:ln>
        </p:spPr>
        <p:style>
          <a:lnRef idx="2">
            <a:schemeClr val="dk1"/>
          </a:lnRef>
          <a:fillRef idx="1">
            <a:schemeClr val="lt1"/>
          </a:fillRef>
          <a:effectRef idx="0">
            <a:schemeClr val="dk1"/>
          </a:effectRef>
          <a:fontRef idx="minor">
            <a:schemeClr val="dk1"/>
          </a:fontRef>
        </p:style>
        <p:txBody>
          <a:bodyPr wrap="none" anchor="ctr"/>
          <a:lstStyle/>
          <a:p>
            <a:r>
              <a:rPr lang="ja-JP" altLang="en-US" sz="1100" b="1" dirty="0"/>
              <a:t>マイアカウントページで変更ができない場合のお問い合わせ</a:t>
            </a:r>
            <a:br>
              <a:rPr lang="en-US" altLang="ja-JP" sz="1100" dirty="0"/>
            </a:br>
            <a:r>
              <a:rPr lang="en-US" altLang="ja-JP" sz="1100" dirty="0"/>
              <a:t>          </a:t>
            </a:r>
            <a:r>
              <a:rPr lang="ja-JP" altLang="en-US" sz="1100" dirty="0"/>
              <a:t>公益社団法人 熊本県看護協会　</a:t>
            </a:r>
            <a:endParaRPr lang="en-US" altLang="ja-JP" sz="1100" dirty="0"/>
          </a:p>
          <a:p>
            <a:pPr lvl="1"/>
            <a:r>
              <a:rPr lang="ja-JP" altLang="en-US" sz="1100" dirty="0"/>
              <a:t>☎　</a:t>
            </a:r>
            <a:r>
              <a:rPr lang="en-US" altLang="ja-JP" sz="1100" dirty="0"/>
              <a:t>096-369-3203</a:t>
            </a:r>
            <a:endParaRPr lang="ja-JP" altLang="en-US" sz="1100" dirty="0"/>
          </a:p>
        </p:txBody>
      </p:sp>
      <p:pic>
        <p:nvPicPr>
          <p:cNvPr id="20" name="図 19">
            <a:extLst>
              <a:ext uri="{FF2B5EF4-FFF2-40B4-BE49-F238E27FC236}">
                <a16:creationId xmlns:a16="http://schemas.microsoft.com/office/drawing/2014/main" id="{D227BAFC-2810-491C-91C2-77F332F81416}"/>
              </a:ext>
            </a:extLst>
          </p:cNvPr>
          <p:cNvPicPr>
            <a:picLocks noChangeAspect="1"/>
          </p:cNvPicPr>
          <p:nvPr/>
        </p:nvPicPr>
        <p:blipFill rotWithShape="1">
          <a:blip r:embed="rId2">
            <a:extLst>
              <a:ext uri="{28A0092B-C50C-407E-A947-70E740481C1C}">
                <a14:useLocalDpi xmlns:a14="http://schemas.microsoft.com/office/drawing/2010/main" val="0"/>
              </a:ext>
            </a:extLst>
          </a:blip>
          <a:srcRect l="15359" t="18018" r="9082" b="12776"/>
          <a:stretch/>
        </p:blipFill>
        <p:spPr>
          <a:xfrm>
            <a:off x="657156" y="1281311"/>
            <a:ext cx="5543688" cy="4380850"/>
          </a:xfrm>
          <a:prstGeom prst="rect">
            <a:avLst/>
          </a:prstGeom>
        </p:spPr>
      </p:pic>
      <p:graphicFrame>
        <p:nvGraphicFramePr>
          <p:cNvPr id="21" name="表 5">
            <a:extLst>
              <a:ext uri="{FF2B5EF4-FFF2-40B4-BE49-F238E27FC236}">
                <a16:creationId xmlns:a16="http://schemas.microsoft.com/office/drawing/2014/main" id="{9C034DA6-1E29-4DD4-959C-2499A19D201B}"/>
              </a:ext>
            </a:extLst>
          </p:cNvPr>
          <p:cNvGraphicFramePr>
            <a:graphicFrameLocks noGrp="1"/>
          </p:cNvGraphicFramePr>
          <p:nvPr>
            <p:extLst>
              <p:ext uri="{D42A27DB-BD31-4B8C-83A1-F6EECF244321}">
                <p14:modId xmlns:p14="http://schemas.microsoft.com/office/powerpoint/2010/main" val="2916323611"/>
              </p:ext>
            </p:extLst>
          </p:nvPr>
        </p:nvGraphicFramePr>
        <p:xfrm>
          <a:off x="788509" y="6070912"/>
          <a:ext cx="5280982" cy="2473526"/>
        </p:xfrm>
        <a:graphic>
          <a:graphicData uri="http://schemas.openxmlformats.org/drawingml/2006/table">
            <a:tbl>
              <a:tblPr firstRow="1" bandRow="1">
                <a:tableStyleId>{5940675A-B579-460E-94D1-54222C63F5DA}</a:tableStyleId>
              </a:tblPr>
              <a:tblGrid>
                <a:gridCol w="1716668">
                  <a:extLst>
                    <a:ext uri="{9D8B030D-6E8A-4147-A177-3AD203B41FA5}">
                      <a16:colId xmlns:a16="http://schemas.microsoft.com/office/drawing/2014/main" val="2298958608"/>
                    </a:ext>
                  </a:extLst>
                </a:gridCol>
                <a:gridCol w="3564314">
                  <a:extLst>
                    <a:ext uri="{9D8B030D-6E8A-4147-A177-3AD203B41FA5}">
                      <a16:colId xmlns:a16="http://schemas.microsoft.com/office/drawing/2014/main" val="3622480621"/>
                    </a:ext>
                  </a:extLst>
                </a:gridCol>
              </a:tblGrid>
              <a:tr h="370840">
                <a:tc>
                  <a:txBody>
                    <a:bodyPr/>
                    <a:lstStyle/>
                    <a:p>
                      <a:r>
                        <a:rPr kumimoji="1" lang="ja-JP" altLang="en-US" sz="1100" dirty="0"/>
                        <a:t>登録情報の変更</a:t>
                      </a:r>
                    </a:p>
                  </a:txBody>
                  <a:tcPr anchor="ctr"/>
                </a:tc>
                <a:tc>
                  <a:txBody>
                    <a:bodyPr/>
                    <a:lstStyle/>
                    <a:p>
                      <a:r>
                        <a:rPr kumimoji="1" lang="ja-JP" altLang="en-US" sz="1100" b="1" dirty="0"/>
                        <a:t>基本情報</a:t>
                      </a:r>
                      <a:r>
                        <a:rPr kumimoji="1" lang="ja-JP" altLang="en-US" sz="1100" dirty="0"/>
                        <a:t>（名前・住所・電話番号）／</a:t>
                      </a:r>
                      <a:r>
                        <a:rPr kumimoji="1" lang="ja-JP" altLang="en-US" sz="1100" b="1" dirty="0"/>
                        <a:t>メールアドレス</a:t>
                      </a:r>
                      <a:r>
                        <a:rPr kumimoji="1" lang="ja-JP" altLang="en-US" sz="1100" dirty="0"/>
                        <a:t>／</a:t>
                      </a:r>
                      <a:r>
                        <a:rPr kumimoji="1" lang="ja-JP" altLang="en-US" sz="1100" b="1" dirty="0"/>
                        <a:t>パスワード</a:t>
                      </a:r>
                      <a:r>
                        <a:rPr kumimoji="1" lang="ja-JP" altLang="en-US" sz="1100" dirty="0"/>
                        <a:t>／</a:t>
                      </a:r>
                      <a:r>
                        <a:rPr kumimoji="1" lang="ja-JP" altLang="en-US" sz="1100" b="1" dirty="0"/>
                        <a:t>施設情報</a:t>
                      </a:r>
                      <a:r>
                        <a:rPr kumimoji="1" lang="ja-JP" altLang="en-US" sz="1100" b="0" dirty="0"/>
                        <a:t>の変更が可能です。</a:t>
                      </a:r>
                    </a:p>
                  </a:txBody>
                  <a:tcPr anchor="ctr"/>
                </a:tc>
                <a:extLst>
                  <a:ext uri="{0D108BD9-81ED-4DB2-BD59-A6C34878D82A}">
                    <a16:rowId xmlns:a16="http://schemas.microsoft.com/office/drawing/2014/main" val="1860142121"/>
                  </a:ext>
                </a:extLst>
              </a:tr>
              <a:tr h="383323">
                <a:tc>
                  <a:txBody>
                    <a:bodyPr/>
                    <a:lstStyle/>
                    <a:p>
                      <a:r>
                        <a:rPr kumimoji="1" lang="ja-JP" altLang="en-US" sz="1100" dirty="0"/>
                        <a:t>お支払い確認</a:t>
                      </a:r>
                    </a:p>
                  </a:txBody>
                  <a:tcPr anchor="ctr"/>
                </a:tc>
                <a:tc>
                  <a:txBody>
                    <a:bodyPr/>
                    <a:lstStyle/>
                    <a:p>
                      <a:r>
                        <a:rPr kumimoji="1" lang="ja-JP" altLang="en-US" sz="1100" dirty="0"/>
                        <a:t>研修のお支払日や金額、お支払い状況の確認が</a:t>
                      </a:r>
                      <a:r>
                        <a:rPr kumimoji="1" lang="ja-JP" altLang="en-US" sz="1100"/>
                        <a:t>できます。領収書もダウンロードできます。</a:t>
                      </a:r>
                      <a:endParaRPr kumimoji="1" lang="ja-JP" altLang="en-US" sz="1100" dirty="0"/>
                    </a:p>
                  </a:txBody>
                  <a:tcPr anchor="ctr"/>
                </a:tc>
                <a:extLst>
                  <a:ext uri="{0D108BD9-81ED-4DB2-BD59-A6C34878D82A}">
                    <a16:rowId xmlns:a16="http://schemas.microsoft.com/office/drawing/2014/main" val="3834470529"/>
                  </a:ext>
                </a:extLst>
              </a:tr>
              <a:tr h="383323">
                <a:tc>
                  <a:txBody>
                    <a:bodyPr/>
                    <a:lstStyle/>
                    <a:p>
                      <a:r>
                        <a:rPr kumimoji="1" lang="ja-JP" altLang="en-US" sz="1100" dirty="0"/>
                        <a:t>お知らせ通知確認</a:t>
                      </a:r>
                    </a:p>
                  </a:txBody>
                  <a:tcPr anchor="ctr"/>
                </a:tc>
                <a:tc>
                  <a:txBody>
                    <a:bodyPr/>
                    <a:lstStyle/>
                    <a:p>
                      <a:r>
                        <a:rPr kumimoji="1" lang="ja-JP" altLang="en-US" sz="1100" dirty="0"/>
                        <a:t>研修のご案内など、看護協会からのお知らせメールはこちらからご確認ください。</a:t>
                      </a:r>
                    </a:p>
                  </a:txBody>
                  <a:tcPr anchor="ctr"/>
                </a:tc>
                <a:extLst>
                  <a:ext uri="{0D108BD9-81ED-4DB2-BD59-A6C34878D82A}">
                    <a16:rowId xmlns:a16="http://schemas.microsoft.com/office/drawing/2014/main" val="3578588791"/>
                  </a:ext>
                </a:extLst>
              </a:tr>
              <a:tr h="383323">
                <a:tc>
                  <a:txBody>
                    <a:bodyPr/>
                    <a:lstStyle/>
                    <a:p>
                      <a:r>
                        <a:rPr kumimoji="1" lang="ja-JP" altLang="en-US" sz="1100" dirty="0"/>
                        <a:t>お問い合わせ</a:t>
                      </a:r>
                    </a:p>
                  </a:txBody>
                  <a:tcPr anchor="ctr"/>
                </a:tc>
                <a:tc>
                  <a:txBody>
                    <a:bodyPr/>
                    <a:lstStyle/>
                    <a:p>
                      <a:r>
                        <a:rPr kumimoji="1" lang="ja-JP" altLang="en-US" sz="1100"/>
                        <a:t>こちらはご利用できません。お問い合わせは看護協会にお電話ください。</a:t>
                      </a:r>
                      <a:endParaRPr kumimoji="1" lang="ja-JP" altLang="en-US" sz="1100" dirty="0"/>
                    </a:p>
                  </a:txBody>
                  <a:tcPr anchor="ctr"/>
                </a:tc>
                <a:extLst>
                  <a:ext uri="{0D108BD9-81ED-4DB2-BD59-A6C34878D82A}">
                    <a16:rowId xmlns:a16="http://schemas.microsoft.com/office/drawing/2014/main" val="3823023123"/>
                  </a:ext>
                </a:extLst>
              </a:tr>
              <a:tr h="383323">
                <a:tc>
                  <a:txBody>
                    <a:bodyPr/>
                    <a:lstStyle/>
                    <a:p>
                      <a:r>
                        <a:rPr kumimoji="1" lang="en-US" altLang="ja-JP" sz="1100" dirty="0"/>
                        <a:t>※</a:t>
                      </a:r>
                      <a:r>
                        <a:rPr kumimoji="1" lang="ja-JP" altLang="en-US" sz="1100" dirty="0"/>
                        <a:t>チーム管理</a:t>
                      </a:r>
                    </a:p>
                  </a:txBody>
                  <a:tcPr anchor="ctr"/>
                </a:tc>
                <a:tc>
                  <a:txBody>
                    <a:bodyPr/>
                    <a:lstStyle/>
                    <a:p>
                      <a:r>
                        <a:rPr kumimoji="1" lang="en-US" altLang="ja-JP" sz="1100" u="none" dirty="0"/>
                        <a:t>※</a:t>
                      </a:r>
                      <a:r>
                        <a:rPr kumimoji="1" lang="ja-JP" altLang="en-US" sz="1100" u="none" dirty="0"/>
                        <a:t>施設代表者の方のみ閲覧可能です。</a:t>
                      </a:r>
                    </a:p>
                  </a:txBody>
                  <a:tcPr anchor="ctr"/>
                </a:tc>
                <a:extLst>
                  <a:ext uri="{0D108BD9-81ED-4DB2-BD59-A6C34878D82A}">
                    <a16:rowId xmlns:a16="http://schemas.microsoft.com/office/drawing/2014/main" val="1288686354"/>
                  </a:ext>
                </a:extLst>
              </a:tr>
              <a:tr h="383323">
                <a:tc>
                  <a:txBody>
                    <a:bodyPr/>
                    <a:lstStyle/>
                    <a:p>
                      <a:r>
                        <a:rPr kumimoji="1" lang="ja-JP" altLang="en-US" sz="1100" dirty="0"/>
                        <a:t>退会</a:t>
                      </a:r>
                    </a:p>
                  </a:txBody>
                  <a:tcPr anchor="ctr"/>
                </a:tc>
                <a:tc>
                  <a:txBody>
                    <a:bodyPr/>
                    <a:lstStyle/>
                    <a:p>
                      <a:r>
                        <a:rPr kumimoji="1" lang="ja-JP" altLang="en-US" sz="1100" dirty="0"/>
                        <a:t>退会アンケート回答後、退会ができます。</a:t>
                      </a:r>
                    </a:p>
                  </a:txBody>
                  <a:tcPr anchor="ctr"/>
                </a:tc>
                <a:extLst>
                  <a:ext uri="{0D108BD9-81ED-4DB2-BD59-A6C34878D82A}">
                    <a16:rowId xmlns:a16="http://schemas.microsoft.com/office/drawing/2014/main" val="957026471"/>
                  </a:ext>
                </a:extLst>
              </a:tr>
            </a:tbl>
          </a:graphicData>
        </a:graphic>
      </p:graphicFrame>
    </p:spTree>
    <p:extLst>
      <p:ext uri="{BB962C8B-B14F-4D97-AF65-F5344CB8AC3E}">
        <p14:creationId xmlns:p14="http://schemas.microsoft.com/office/powerpoint/2010/main" val="978137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a:xfrm>
            <a:off x="476250" y="189374"/>
            <a:ext cx="4338818" cy="452437"/>
          </a:xfrm>
        </p:spPr>
        <p:txBody>
          <a:bodyPr/>
          <a:lstStyle/>
          <a:p>
            <a:r>
              <a:rPr lang="ja-JP" altLang="en-US" dirty="0"/>
              <a:t>非会員・施設代表者の登録情報変更</a:t>
            </a:r>
            <a:endParaRPr lang="en-US" altLang="ja-JP" dirty="0"/>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73809"/>
            <a:ext cx="5903913" cy="8424862"/>
          </a:xfrm>
        </p:spPr>
        <p:txBody>
          <a:bodyPr/>
          <a:lstStyle/>
          <a:p>
            <a:r>
              <a:rPr lang="en-US" altLang="ja-JP" u="sng" dirty="0"/>
              <a:t>※</a:t>
            </a:r>
            <a:r>
              <a:rPr lang="ja-JP" altLang="en-US" u="sng" dirty="0"/>
              <a:t>看護協会非会員・施設代表者様は登録情報が変更できます。</a:t>
            </a:r>
            <a:endParaRPr lang="en-US" altLang="ja-JP" u="sng" dirty="0"/>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マイアカウントの「登録情報の変更」よりご登録いただいている情報の変更が可能です。</a:t>
            </a:r>
            <a:br>
              <a:rPr lang="en-US" altLang="ja-JP" dirty="0">
                <a:solidFill>
                  <a:srgbClr val="000000"/>
                </a:solidFill>
                <a:latin typeface="メイリオ"/>
                <a:ea typeface="メイリオ"/>
              </a:rPr>
            </a:br>
            <a:r>
              <a:rPr lang="en-US" altLang="ja-JP" dirty="0">
                <a:solidFill>
                  <a:srgbClr val="000000"/>
                </a:solidFill>
                <a:latin typeface="メイリオ"/>
                <a:ea typeface="メイリオ"/>
              </a:rPr>
              <a:t>『</a:t>
            </a:r>
            <a:r>
              <a:rPr lang="ja-JP" altLang="en-US" dirty="0">
                <a:solidFill>
                  <a:srgbClr val="000000"/>
                </a:solidFill>
                <a:latin typeface="メイリオ"/>
                <a:ea typeface="メイリオ"/>
              </a:rPr>
              <a:t>基本情報／メールアドレス／パスワード／所属チーム</a:t>
            </a:r>
            <a:r>
              <a:rPr lang="en-US" altLang="ja-JP" dirty="0">
                <a:solidFill>
                  <a:srgbClr val="000000"/>
                </a:solidFill>
                <a:latin typeface="メイリオ"/>
                <a:ea typeface="メイリオ"/>
              </a:rPr>
              <a:t>』</a:t>
            </a:r>
            <a:r>
              <a:rPr lang="ja-JP" altLang="en-US" dirty="0">
                <a:solidFill>
                  <a:srgbClr val="000000"/>
                </a:solidFill>
                <a:latin typeface="メイリオ"/>
                <a:ea typeface="メイリオ"/>
              </a:rPr>
              <a:t>の変更ができます。</a:t>
            </a:r>
            <a:endParaRPr lang="en-US" altLang="ja-JP" dirty="0"/>
          </a:p>
          <a:p>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36</a:t>
            </a:fld>
            <a:endParaRPr lang="en-US" altLang="ja-JP"/>
          </a:p>
        </p:txBody>
      </p:sp>
      <p:sp>
        <p:nvSpPr>
          <p:cNvPr id="9" name="楕円 8">
            <a:extLst>
              <a:ext uri="{FF2B5EF4-FFF2-40B4-BE49-F238E27FC236}">
                <a16:creationId xmlns:a16="http://schemas.microsoft.com/office/drawing/2014/main" id="{61FA96C2-675B-4E38-9B19-02A2452AF1B2}"/>
              </a:ext>
            </a:extLst>
          </p:cNvPr>
          <p:cNvSpPr/>
          <p:nvPr/>
        </p:nvSpPr>
        <p:spPr>
          <a:xfrm>
            <a:off x="2714752" y="4663227"/>
            <a:ext cx="91440" cy="128016"/>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0E28541-5984-4529-9085-96EB8D6943BD}"/>
              </a:ext>
            </a:extLst>
          </p:cNvPr>
          <p:cNvSpPr/>
          <p:nvPr/>
        </p:nvSpPr>
        <p:spPr>
          <a:xfrm>
            <a:off x="883797" y="6403657"/>
            <a:ext cx="770780" cy="663188"/>
          </a:xfrm>
          <a:prstGeom prst="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B2499D2D-51C5-4836-8D82-BA875A62F59B}"/>
              </a:ext>
            </a:extLst>
          </p:cNvPr>
          <p:cNvPicPr>
            <a:picLocks noChangeAspect="1"/>
          </p:cNvPicPr>
          <p:nvPr/>
        </p:nvPicPr>
        <p:blipFill>
          <a:blip r:embed="rId2"/>
          <a:stretch>
            <a:fillRect/>
          </a:stretch>
        </p:blipFill>
        <p:spPr>
          <a:xfrm>
            <a:off x="557345" y="1908567"/>
            <a:ext cx="5741722" cy="5509319"/>
          </a:xfrm>
          <a:prstGeom prst="rect">
            <a:avLst/>
          </a:prstGeom>
          <a:ln>
            <a:solidFill>
              <a:schemeClr val="tx1"/>
            </a:solidFill>
            <a:prstDash val="sysDot"/>
          </a:ln>
        </p:spPr>
      </p:pic>
      <p:sp>
        <p:nvSpPr>
          <p:cNvPr id="14" name="正方形/長方形 13">
            <a:extLst>
              <a:ext uri="{FF2B5EF4-FFF2-40B4-BE49-F238E27FC236}">
                <a16:creationId xmlns:a16="http://schemas.microsoft.com/office/drawing/2014/main" id="{6B375F64-FD49-48D1-8961-F0D04D9AEFFF}"/>
              </a:ext>
            </a:extLst>
          </p:cNvPr>
          <p:cNvSpPr/>
          <p:nvPr/>
        </p:nvSpPr>
        <p:spPr>
          <a:xfrm>
            <a:off x="5109365" y="3117701"/>
            <a:ext cx="679341" cy="3285956"/>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5317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a:xfrm>
            <a:off x="476250" y="189374"/>
            <a:ext cx="4338818" cy="452437"/>
          </a:xfrm>
        </p:spPr>
        <p:txBody>
          <a:bodyPr/>
          <a:lstStyle/>
          <a:p>
            <a:r>
              <a:rPr lang="ja-JP" altLang="en-US" dirty="0"/>
              <a:t>非会員・施設代表者の登録情報変更</a:t>
            </a:r>
            <a:endParaRPr lang="en-US" altLang="ja-JP" dirty="0"/>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73809"/>
            <a:ext cx="5903913" cy="8424862"/>
          </a:xfrm>
        </p:spPr>
        <p:txBody>
          <a:bodyPr/>
          <a:lstStyle/>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r>
              <a:rPr lang="ja-JP" altLang="en-US" noProof="0" dirty="0">
                <a:solidFill>
                  <a:srgbClr val="000000"/>
                </a:solidFill>
                <a:latin typeface="メイリオ"/>
                <a:ea typeface="メイリオ"/>
              </a:rPr>
              <a:t>　該当箇所をご変更いただき、「確認画面へ」を選択し、</a:t>
            </a:r>
            <a:br>
              <a:rPr lang="en-US" altLang="ja-JP" dirty="0">
                <a:solidFill>
                  <a:srgbClr val="000000"/>
                </a:solidFill>
                <a:latin typeface="メイリオ"/>
                <a:ea typeface="メイリオ"/>
              </a:rPr>
            </a:br>
            <a:r>
              <a:rPr lang="ja-JP" altLang="en-US" dirty="0">
                <a:solidFill>
                  <a:srgbClr val="000000"/>
                </a:solidFill>
                <a:latin typeface="メイリオ"/>
                <a:ea typeface="メイリオ"/>
              </a:rPr>
              <a:t>　登録内容をご確認いただきましたら、ご登録を完了してください。</a:t>
            </a: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r>
              <a:rPr lang="ja-JP" altLang="en-US" dirty="0">
                <a:solidFill>
                  <a:srgbClr val="000000"/>
                </a:solidFill>
                <a:latin typeface="メイリオ"/>
                <a:ea typeface="メイリオ"/>
              </a:rPr>
              <a:t>　</a:t>
            </a: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37</a:t>
            </a:fld>
            <a:endParaRPr lang="en-US" altLang="ja-JP"/>
          </a:p>
        </p:txBody>
      </p:sp>
      <p:pic>
        <p:nvPicPr>
          <p:cNvPr id="7" name="図 6">
            <a:extLst>
              <a:ext uri="{FF2B5EF4-FFF2-40B4-BE49-F238E27FC236}">
                <a16:creationId xmlns:a16="http://schemas.microsoft.com/office/drawing/2014/main" id="{01C23323-C8BE-4564-9E69-BB9DAEEB2482}"/>
              </a:ext>
            </a:extLst>
          </p:cNvPr>
          <p:cNvPicPr>
            <a:picLocks noChangeAspect="1"/>
          </p:cNvPicPr>
          <p:nvPr/>
        </p:nvPicPr>
        <p:blipFill rotWithShape="1">
          <a:blip r:embed="rId2"/>
          <a:srcRect l="11948" t="5002" r="9461" b="61505"/>
          <a:stretch/>
        </p:blipFill>
        <p:spPr>
          <a:xfrm>
            <a:off x="1076457" y="2127022"/>
            <a:ext cx="4703497" cy="2207301"/>
          </a:xfrm>
          <a:prstGeom prst="rect">
            <a:avLst/>
          </a:prstGeom>
        </p:spPr>
      </p:pic>
      <p:sp>
        <p:nvSpPr>
          <p:cNvPr id="13" name="AutoShape 82">
            <a:extLst>
              <a:ext uri="{FF2B5EF4-FFF2-40B4-BE49-F238E27FC236}">
                <a16:creationId xmlns:a16="http://schemas.microsoft.com/office/drawing/2014/main" id="{92B94FBE-1121-4166-BE0F-DFBDD14F3A13}"/>
              </a:ext>
            </a:extLst>
          </p:cNvPr>
          <p:cNvSpPr>
            <a:spLocks noChangeArrowheads="1"/>
          </p:cNvSpPr>
          <p:nvPr/>
        </p:nvSpPr>
        <p:spPr bwMode="auto">
          <a:xfrm>
            <a:off x="549275" y="1089959"/>
            <a:ext cx="2210604" cy="401830"/>
          </a:xfrm>
          <a:prstGeom prst="homePlate">
            <a:avLst>
              <a:gd name="adj" fmla="val 25472"/>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基本情報の変更</a:t>
            </a:r>
          </a:p>
        </p:txBody>
      </p:sp>
      <p:grpSp>
        <p:nvGrpSpPr>
          <p:cNvPr id="20" name="Group 24">
            <a:extLst>
              <a:ext uri="{FF2B5EF4-FFF2-40B4-BE49-F238E27FC236}">
                <a16:creationId xmlns:a16="http://schemas.microsoft.com/office/drawing/2014/main" id="{B71F318E-6A75-4812-9058-6F13C2CADD82}"/>
              </a:ext>
            </a:extLst>
          </p:cNvPr>
          <p:cNvGrpSpPr>
            <a:grpSpLocks/>
          </p:cNvGrpSpPr>
          <p:nvPr/>
        </p:nvGrpSpPr>
        <p:grpSpPr bwMode="auto">
          <a:xfrm>
            <a:off x="717012" y="4946766"/>
            <a:ext cx="359445" cy="288404"/>
            <a:chOff x="754" y="3617"/>
            <a:chExt cx="1088" cy="940"/>
          </a:xfrm>
        </p:grpSpPr>
        <p:sp>
          <p:nvSpPr>
            <p:cNvPr id="21" name="AutoShape 20">
              <a:extLst>
                <a:ext uri="{FF2B5EF4-FFF2-40B4-BE49-F238E27FC236}">
                  <a16:creationId xmlns:a16="http://schemas.microsoft.com/office/drawing/2014/main" id="{DD6AC94A-7ABA-4CB0-92B0-AB645722037B}"/>
                </a:ext>
              </a:extLst>
            </p:cNvPr>
            <p:cNvSpPr>
              <a:spLocks noChangeArrowheads="1"/>
            </p:cNvSpPr>
            <p:nvPr/>
          </p:nvSpPr>
          <p:spPr bwMode="auto">
            <a:xfrm>
              <a:off x="754" y="3617"/>
              <a:ext cx="1088" cy="940"/>
            </a:xfrm>
            <a:prstGeom prst="triangle">
              <a:avLst>
                <a:gd name="adj" fmla="val 50000"/>
              </a:avLst>
            </a:prstGeom>
            <a:solidFill>
              <a:srgbClr val="C0C0C0"/>
            </a:solidFill>
            <a:ln w="1905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 name="Oval 21">
              <a:extLst>
                <a:ext uri="{FF2B5EF4-FFF2-40B4-BE49-F238E27FC236}">
                  <a16:creationId xmlns:a16="http://schemas.microsoft.com/office/drawing/2014/main" id="{00095BDC-1FEA-4638-8A6D-87B326100596}"/>
                </a:ext>
              </a:extLst>
            </p:cNvPr>
            <p:cNvSpPr>
              <a:spLocks noChangeArrowheads="1"/>
            </p:cNvSpPr>
            <p:nvPr/>
          </p:nvSpPr>
          <p:spPr bwMode="auto">
            <a:xfrm>
              <a:off x="1253" y="4390"/>
              <a:ext cx="91" cy="91"/>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 name="Freeform 23">
              <a:extLst>
                <a:ext uri="{FF2B5EF4-FFF2-40B4-BE49-F238E27FC236}">
                  <a16:creationId xmlns:a16="http://schemas.microsoft.com/office/drawing/2014/main" id="{FA8FC435-73EA-4D1C-A57C-2D8A34F3E447}"/>
                </a:ext>
              </a:extLst>
            </p:cNvPr>
            <p:cNvSpPr>
              <a:spLocks/>
            </p:cNvSpPr>
            <p:nvPr/>
          </p:nvSpPr>
          <p:spPr bwMode="auto">
            <a:xfrm>
              <a:off x="1207" y="3846"/>
              <a:ext cx="182" cy="499"/>
            </a:xfrm>
            <a:custGeom>
              <a:avLst/>
              <a:gdLst>
                <a:gd name="T0" fmla="*/ 91 w 182"/>
                <a:gd name="T1" fmla="*/ 499 h 499"/>
                <a:gd name="T2" fmla="*/ 0 w 182"/>
                <a:gd name="T3" fmla="*/ 90 h 499"/>
                <a:gd name="T4" fmla="*/ 91 w 182"/>
                <a:gd name="T5" fmla="*/ 0 h 499"/>
                <a:gd name="T6" fmla="*/ 182 w 182"/>
                <a:gd name="T7" fmla="*/ 90 h 499"/>
                <a:gd name="T8" fmla="*/ 91 w 182"/>
                <a:gd name="T9" fmla="*/ 499 h 499"/>
              </a:gdLst>
              <a:ahLst/>
              <a:cxnLst>
                <a:cxn ang="0">
                  <a:pos x="T0" y="T1"/>
                </a:cxn>
                <a:cxn ang="0">
                  <a:pos x="T2" y="T3"/>
                </a:cxn>
                <a:cxn ang="0">
                  <a:pos x="T4" y="T5"/>
                </a:cxn>
                <a:cxn ang="0">
                  <a:pos x="T6" y="T7"/>
                </a:cxn>
                <a:cxn ang="0">
                  <a:pos x="T8" y="T9"/>
                </a:cxn>
              </a:cxnLst>
              <a:rect l="0" t="0" r="r" b="b"/>
              <a:pathLst>
                <a:path w="182" h="499">
                  <a:moveTo>
                    <a:pt x="91" y="499"/>
                  </a:moveTo>
                  <a:lnTo>
                    <a:pt x="0" y="90"/>
                  </a:lnTo>
                  <a:cubicBezTo>
                    <a:pt x="0" y="7"/>
                    <a:pt x="61" y="0"/>
                    <a:pt x="91" y="0"/>
                  </a:cubicBezTo>
                  <a:cubicBezTo>
                    <a:pt x="121" y="0"/>
                    <a:pt x="182" y="7"/>
                    <a:pt x="182" y="90"/>
                  </a:cubicBezTo>
                  <a:lnTo>
                    <a:pt x="91" y="499"/>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4" name="Rectangle 3">
            <a:extLst>
              <a:ext uri="{FF2B5EF4-FFF2-40B4-BE49-F238E27FC236}">
                <a16:creationId xmlns:a16="http://schemas.microsoft.com/office/drawing/2014/main" id="{6BA7C394-06FF-4EFC-B75D-96C38A7899AB}"/>
              </a:ext>
            </a:extLst>
          </p:cNvPr>
          <p:cNvSpPr txBox="1">
            <a:spLocks noChangeArrowheads="1"/>
          </p:cNvSpPr>
          <p:nvPr/>
        </p:nvSpPr>
        <p:spPr bwMode="auto">
          <a:xfrm>
            <a:off x="549275" y="4762114"/>
            <a:ext cx="5787131" cy="16196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50000"/>
              </a:spcBef>
              <a:spcAft>
                <a:spcPct val="0"/>
              </a:spcAft>
              <a:defRPr kumimoji="1" sz="1400" b="1" kern="1200">
                <a:solidFill>
                  <a:schemeClr val="tx1"/>
                </a:solidFill>
                <a:latin typeface="+mn-lt"/>
                <a:ea typeface="+mn-ea"/>
                <a:cs typeface="+mn-cs"/>
              </a:defRPr>
            </a:lvl1pPr>
            <a:lvl2pPr marL="179388" algn="l" rtl="0" fontAlgn="base">
              <a:spcBef>
                <a:spcPct val="100000"/>
              </a:spcBef>
              <a:spcAft>
                <a:spcPct val="0"/>
              </a:spcAft>
              <a:buFont typeface="Wingdings" panose="05000000000000000000" pitchFamily="2" charset="2"/>
              <a:defRPr kumimoji="1" sz="1000" kern="1200">
                <a:solidFill>
                  <a:schemeClr val="tx1"/>
                </a:solidFill>
                <a:latin typeface="+mn-lt"/>
                <a:ea typeface="+mn-ea"/>
                <a:cs typeface="+mn-cs"/>
              </a:defRPr>
            </a:lvl2pPr>
            <a:lvl3pPr marL="358775" algn="l" rtl="0" fontAlgn="base">
              <a:spcBef>
                <a:spcPct val="100000"/>
              </a:spcBef>
              <a:spcAft>
                <a:spcPct val="0"/>
              </a:spcAft>
              <a:defRPr kumimoji="1" sz="800" kern="1200">
                <a:solidFill>
                  <a:schemeClr val="tx1"/>
                </a:solidFill>
                <a:latin typeface="+mn-lt"/>
                <a:ea typeface="+mn-ea"/>
                <a:cs typeface="+mn-cs"/>
              </a:defRPr>
            </a:lvl3pPr>
            <a:lvl4pPr marL="538163" algn="l" rtl="0" fontAlgn="base">
              <a:spcBef>
                <a:spcPct val="50000"/>
              </a:spcBef>
              <a:spcAft>
                <a:spcPct val="0"/>
              </a:spcAft>
              <a:defRPr kumimoji="1" sz="1000" kern="1200">
                <a:solidFill>
                  <a:schemeClr val="tx1"/>
                </a:solidFill>
                <a:latin typeface="+mn-lt"/>
                <a:ea typeface="+mn-ea"/>
                <a:cs typeface="+mn-cs"/>
              </a:defRPr>
            </a:lvl4pPr>
            <a:lvl5pPr marL="717550" algn="l" rtl="0" fontAlgn="base">
              <a:spcBef>
                <a:spcPct val="50000"/>
              </a:spcBef>
              <a:spcAft>
                <a:spcPct val="0"/>
              </a:spcAft>
              <a:defRPr kumimoji="1"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　　　看護協会会員の方の情報変更について</a:t>
            </a:r>
            <a:endParaRPr lang="en-US" altLang="ja-JP" dirty="0"/>
          </a:p>
          <a:p>
            <a:pPr lvl="3"/>
            <a:endParaRPr lang="en-US" altLang="ja-JP" dirty="0"/>
          </a:p>
          <a:p>
            <a:pPr lvl="3"/>
            <a:r>
              <a:rPr lang="ja-JP" altLang="en-US" dirty="0"/>
              <a:t>看護協会の会員情報を変更する場合は、会員専用ページ</a:t>
            </a:r>
            <a:r>
              <a:rPr lang="en-US" altLang="ja-JP" dirty="0"/>
              <a:t>『</a:t>
            </a:r>
            <a:r>
              <a:rPr lang="ja-JP" altLang="en-US" b="1" dirty="0"/>
              <a:t>キャリナース</a:t>
            </a:r>
            <a:r>
              <a:rPr lang="en-US" altLang="ja-JP" dirty="0"/>
              <a:t>』</a:t>
            </a:r>
            <a:r>
              <a:rPr lang="ja-JP" altLang="en-US" dirty="0"/>
              <a:t>からお手続きください。なお会員情報変更後、マナブルの基本情報にデータが反映されるまで、数日～</a:t>
            </a:r>
            <a:r>
              <a:rPr lang="en-US" altLang="ja-JP" dirty="0"/>
              <a:t>2</a:t>
            </a:r>
            <a:r>
              <a:rPr lang="ja-JP" altLang="en-US" dirty="0"/>
              <a:t>週間程度かかります。</a:t>
            </a:r>
          </a:p>
          <a:p>
            <a:pPr lvl="3"/>
            <a:r>
              <a:rPr lang="ja-JP" altLang="en-US" dirty="0"/>
              <a:t>不明な点等ありましたら、熊本県看護協会までお問い合わせください。　　　　　　　　　</a:t>
            </a:r>
            <a:br>
              <a:rPr lang="en-US" altLang="ja-JP" dirty="0"/>
            </a:br>
            <a:endParaRPr lang="en-US" altLang="ja-JP" dirty="0"/>
          </a:p>
        </p:txBody>
      </p:sp>
    </p:spTree>
    <p:extLst>
      <p:ext uri="{BB962C8B-B14F-4D97-AF65-F5344CB8AC3E}">
        <p14:creationId xmlns:p14="http://schemas.microsoft.com/office/powerpoint/2010/main" val="1701909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D6EC3906-6AA6-4823-B823-52612F556F03}"/>
              </a:ext>
            </a:extLst>
          </p:cNvPr>
          <p:cNvPicPr>
            <a:picLocks noChangeAspect="1"/>
          </p:cNvPicPr>
          <p:nvPr/>
        </p:nvPicPr>
        <p:blipFill>
          <a:blip r:embed="rId2"/>
          <a:stretch>
            <a:fillRect/>
          </a:stretch>
        </p:blipFill>
        <p:spPr>
          <a:xfrm>
            <a:off x="790642" y="6173628"/>
            <a:ext cx="5269093" cy="2211968"/>
          </a:xfrm>
          <a:prstGeom prst="rect">
            <a:avLst/>
          </a:prstGeom>
        </p:spPr>
      </p:pic>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a:xfrm>
            <a:off x="476250" y="189374"/>
            <a:ext cx="4338818" cy="452437"/>
          </a:xfrm>
        </p:spPr>
        <p:txBody>
          <a:bodyPr/>
          <a:lstStyle/>
          <a:p>
            <a:r>
              <a:rPr lang="ja-JP" altLang="en-US" dirty="0"/>
              <a:t>パスワード変更方法</a:t>
            </a:r>
            <a:endParaRPr lang="en-US" altLang="ja-JP" dirty="0"/>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73809"/>
            <a:ext cx="5903913" cy="8424862"/>
          </a:xfrm>
        </p:spPr>
        <p:txBody>
          <a:bodyPr/>
          <a:lstStyle/>
          <a:p>
            <a:endParaRPr lang="en-US" altLang="ja-JP" sz="1000" dirty="0"/>
          </a:p>
          <a:p>
            <a:endParaRPr lang="en-US" altLang="ja-JP" dirty="0"/>
          </a:p>
          <a:p>
            <a:br>
              <a:rPr lang="en-US" altLang="ja-JP" dirty="0"/>
            </a:br>
            <a:r>
              <a:rPr lang="ja-JP" altLang="en-US" dirty="0"/>
              <a:t>①ログイン／新規登録ページを開く</a:t>
            </a:r>
            <a:endParaRPr lang="en-US" altLang="ja-JP" dirty="0"/>
          </a:p>
          <a:p>
            <a:pPr lvl="1"/>
            <a:r>
              <a:rPr lang="ja-JP" altLang="en-US" dirty="0"/>
              <a:t>「パスワード、またはメールアドレスを忘れた方はこちら」をクリックしてください。</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br>
              <a:rPr lang="en-US" altLang="ja-JP" dirty="0"/>
            </a:br>
            <a:br>
              <a:rPr lang="en-US" altLang="ja-JP" dirty="0"/>
            </a:br>
            <a:br>
              <a:rPr lang="en-US" altLang="ja-JP" dirty="0"/>
            </a:br>
            <a:br>
              <a:rPr lang="en-US" altLang="ja-JP" dirty="0"/>
            </a:br>
            <a:br>
              <a:rPr lang="en-US" altLang="ja-JP" dirty="0"/>
            </a:br>
            <a:br>
              <a:rPr lang="en-US" altLang="ja-JP" dirty="0"/>
            </a:br>
            <a:r>
              <a:rPr lang="ja-JP" altLang="en-US" dirty="0"/>
              <a:t>②登録メールアドレスを入力する</a:t>
            </a:r>
            <a:endParaRPr lang="en-US" altLang="ja-JP" dirty="0"/>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会員登録時のメールアドレスを入力し、「送信する」ボタンをクリックして下さい。</a:t>
            </a:r>
            <a:br>
              <a:rPr lang="en-US" altLang="ja-JP" dirty="0">
                <a:solidFill>
                  <a:srgbClr val="000000"/>
                </a:solidFill>
                <a:latin typeface="メイリオ"/>
                <a:ea typeface="メイリオ"/>
              </a:rPr>
            </a:br>
            <a:r>
              <a:rPr lang="ja-JP" altLang="en-US" dirty="0">
                <a:solidFill>
                  <a:srgbClr val="000000"/>
                </a:solidFill>
                <a:latin typeface="メイリオ"/>
                <a:ea typeface="メイリオ"/>
              </a:rPr>
              <a:t>ご登録のメールアドレスへ、パスワード再設定用</a:t>
            </a:r>
            <a:r>
              <a:rPr lang="en-US" altLang="ja-JP" dirty="0">
                <a:solidFill>
                  <a:srgbClr val="000000"/>
                </a:solidFill>
                <a:latin typeface="メイリオ"/>
                <a:ea typeface="メイリオ"/>
              </a:rPr>
              <a:t>URL</a:t>
            </a:r>
            <a:r>
              <a:rPr lang="ja-JP" altLang="en-US" dirty="0">
                <a:solidFill>
                  <a:srgbClr val="000000"/>
                </a:solidFill>
                <a:latin typeface="メイリオ"/>
                <a:ea typeface="メイリオ"/>
              </a:rPr>
              <a:t>をお知らせします。</a:t>
            </a: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endParaRPr lang="en-US" altLang="ja-JP" dirty="0"/>
          </a:p>
          <a:p>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38</a:t>
            </a:fld>
            <a:endParaRPr lang="en-US" altLang="ja-JP"/>
          </a:p>
        </p:txBody>
      </p:sp>
      <p:sp>
        <p:nvSpPr>
          <p:cNvPr id="8" name="AutoShape 82">
            <a:extLst>
              <a:ext uri="{FF2B5EF4-FFF2-40B4-BE49-F238E27FC236}">
                <a16:creationId xmlns:a16="http://schemas.microsoft.com/office/drawing/2014/main" id="{CD8D2E4C-097F-4C37-8092-D7C5B3459D31}"/>
              </a:ext>
            </a:extLst>
          </p:cNvPr>
          <p:cNvSpPr>
            <a:spLocks noChangeArrowheads="1"/>
          </p:cNvSpPr>
          <p:nvPr/>
        </p:nvSpPr>
        <p:spPr bwMode="auto">
          <a:xfrm>
            <a:off x="549275" y="1160544"/>
            <a:ext cx="2210604" cy="401830"/>
          </a:xfrm>
          <a:prstGeom prst="homePlate">
            <a:avLst>
              <a:gd name="adj" fmla="val 25472"/>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パスワードを忘れた場合</a:t>
            </a:r>
          </a:p>
        </p:txBody>
      </p:sp>
      <p:pic>
        <p:nvPicPr>
          <p:cNvPr id="23" name="図 22">
            <a:extLst>
              <a:ext uri="{FF2B5EF4-FFF2-40B4-BE49-F238E27FC236}">
                <a16:creationId xmlns:a16="http://schemas.microsoft.com/office/drawing/2014/main" id="{658F0DD1-1000-4EF7-AB24-2C6A2E5038A5}"/>
              </a:ext>
            </a:extLst>
          </p:cNvPr>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638556" y="2420286"/>
            <a:ext cx="5579299" cy="1979880"/>
          </a:xfrm>
          <a:prstGeom prst="rect">
            <a:avLst/>
          </a:prstGeom>
        </p:spPr>
      </p:pic>
      <p:sp>
        <p:nvSpPr>
          <p:cNvPr id="14" name="正方形/長方形 13">
            <a:extLst>
              <a:ext uri="{FF2B5EF4-FFF2-40B4-BE49-F238E27FC236}">
                <a16:creationId xmlns:a16="http://schemas.microsoft.com/office/drawing/2014/main" id="{6B375F64-FD49-48D1-8961-F0D04D9AEFFF}"/>
              </a:ext>
            </a:extLst>
          </p:cNvPr>
          <p:cNvSpPr/>
          <p:nvPr/>
        </p:nvSpPr>
        <p:spPr>
          <a:xfrm>
            <a:off x="1825252" y="4063583"/>
            <a:ext cx="1599937" cy="2662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3B81E1C-1B2A-479E-84F0-997F8469A89C}"/>
              </a:ext>
            </a:extLst>
          </p:cNvPr>
          <p:cNvSpPr/>
          <p:nvPr/>
        </p:nvSpPr>
        <p:spPr>
          <a:xfrm>
            <a:off x="3093243" y="7555016"/>
            <a:ext cx="1721825" cy="3740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0E28541-5984-4529-9085-96EB8D6943BD}"/>
              </a:ext>
            </a:extLst>
          </p:cNvPr>
          <p:cNvSpPr/>
          <p:nvPr/>
        </p:nvSpPr>
        <p:spPr>
          <a:xfrm>
            <a:off x="883797" y="6236230"/>
            <a:ext cx="770780" cy="663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a:extLst>
              <a:ext uri="{FF2B5EF4-FFF2-40B4-BE49-F238E27FC236}">
                <a16:creationId xmlns:a16="http://schemas.microsoft.com/office/drawing/2014/main" id="{6AAAB376-D7B3-43CB-9076-8CBD800EAC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172" r="85704" b="32839"/>
          <a:stretch/>
        </p:blipFill>
        <p:spPr bwMode="auto">
          <a:xfrm>
            <a:off x="696551" y="3710866"/>
            <a:ext cx="639879" cy="3527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D6607F34-5C78-4890-AC73-236FA368BE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172" r="85704" b="32839"/>
          <a:stretch/>
        </p:blipFill>
        <p:spPr bwMode="auto">
          <a:xfrm>
            <a:off x="798265" y="7798245"/>
            <a:ext cx="863935" cy="47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034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a:xfrm>
            <a:off x="476249" y="189374"/>
            <a:ext cx="4391585" cy="452437"/>
          </a:xfrm>
        </p:spPr>
        <p:txBody>
          <a:bodyPr/>
          <a:lstStyle/>
          <a:p>
            <a:r>
              <a:rPr lang="ja-JP" altLang="en-US" dirty="0"/>
              <a:t>パスワード変更方法</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73809"/>
            <a:ext cx="5903913" cy="8424862"/>
          </a:xfrm>
        </p:spPr>
        <p:txBody>
          <a:bodyPr/>
          <a:lstStyle/>
          <a:p>
            <a:r>
              <a:rPr lang="ja-JP" altLang="en-US" dirty="0"/>
              <a:t>③新しいパスワードを入力する</a:t>
            </a:r>
            <a:endParaRPr lang="en-US" altLang="ja-JP" dirty="0"/>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パスワード変更ページで新しいパスワードをご入力ください。</a:t>
            </a:r>
            <a:br>
              <a:rPr lang="en-US" altLang="ja-JP" dirty="0">
                <a:solidFill>
                  <a:srgbClr val="000000"/>
                </a:solidFill>
                <a:latin typeface="メイリオ"/>
                <a:ea typeface="メイリオ"/>
              </a:rPr>
            </a:br>
            <a:r>
              <a:rPr lang="ja-JP" altLang="en-US" dirty="0">
                <a:solidFill>
                  <a:srgbClr val="000000"/>
                </a:solidFill>
                <a:latin typeface="メイリオ"/>
                <a:ea typeface="メイリオ"/>
              </a:rPr>
              <a:t>入力後、</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「パスワードを変更する」をクリックしてください。</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dirty="0">
                <a:solidFill>
                  <a:srgbClr val="000000"/>
                </a:solidFill>
                <a:latin typeface="メイリオ"/>
                <a:ea typeface="メイリオ"/>
              </a:rPr>
              <a:t>④パスワード変更</a:t>
            </a: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完了</a:t>
            </a:r>
            <a:br>
              <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rPr>
            </a:b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　</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下記画面が表示されましたら、パスワードの変更は完了です。</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endParaRPr lang="en-US" altLang="ja-JP" dirty="0"/>
          </a:p>
          <a:p>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39</a:t>
            </a:fld>
            <a:endParaRPr lang="en-US" altLang="ja-JP"/>
          </a:p>
        </p:txBody>
      </p:sp>
      <p:sp>
        <p:nvSpPr>
          <p:cNvPr id="9" name="楕円 8">
            <a:extLst>
              <a:ext uri="{FF2B5EF4-FFF2-40B4-BE49-F238E27FC236}">
                <a16:creationId xmlns:a16="http://schemas.microsoft.com/office/drawing/2014/main" id="{61FA96C2-675B-4E38-9B19-02A2452AF1B2}"/>
              </a:ext>
            </a:extLst>
          </p:cNvPr>
          <p:cNvSpPr/>
          <p:nvPr/>
        </p:nvSpPr>
        <p:spPr>
          <a:xfrm>
            <a:off x="2714752" y="3662085"/>
            <a:ext cx="91440" cy="128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E6AF6835-67EA-42B9-A432-F9893D1C405D}"/>
              </a:ext>
            </a:extLst>
          </p:cNvPr>
          <p:cNvPicPr>
            <a:picLocks noChangeAspect="1"/>
          </p:cNvPicPr>
          <p:nvPr/>
        </p:nvPicPr>
        <p:blipFill rotWithShape="1">
          <a:blip r:embed="rId2">
            <a:extLst>
              <a:ext uri="{28A0092B-C50C-407E-A947-70E740481C1C}">
                <a14:useLocalDpi xmlns:a14="http://schemas.microsoft.com/office/drawing/2010/main" val="0"/>
              </a:ext>
            </a:extLst>
          </a:blip>
          <a:srcRect b="47967"/>
          <a:stretch/>
        </p:blipFill>
        <p:spPr>
          <a:xfrm>
            <a:off x="638556" y="1784192"/>
            <a:ext cx="5579299" cy="2837733"/>
          </a:xfrm>
          <a:prstGeom prst="rect">
            <a:avLst/>
          </a:prstGeom>
        </p:spPr>
      </p:pic>
      <p:pic>
        <p:nvPicPr>
          <p:cNvPr id="18" name="図 17">
            <a:extLst>
              <a:ext uri="{FF2B5EF4-FFF2-40B4-BE49-F238E27FC236}">
                <a16:creationId xmlns:a16="http://schemas.microsoft.com/office/drawing/2014/main" id="{C7FA199C-9FC2-4C37-A06E-B36B3D1563C7}"/>
              </a:ext>
            </a:extLst>
          </p:cNvPr>
          <p:cNvPicPr>
            <a:picLocks noChangeAspect="1"/>
          </p:cNvPicPr>
          <p:nvPr/>
        </p:nvPicPr>
        <p:blipFill rotWithShape="1">
          <a:blip r:embed="rId3">
            <a:extLst>
              <a:ext uri="{28A0092B-C50C-407E-A947-70E740481C1C}">
                <a14:useLocalDpi xmlns:a14="http://schemas.microsoft.com/office/drawing/2010/main" val="0"/>
              </a:ext>
            </a:extLst>
          </a:blip>
          <a:srcRect b="41599"/>
          <a:stretch/>
        </p:blipFill>
        <p:spPr>
          <a:xfrm>
            <a:off x="646303" y="5670826"/>
            <a:ext cx="5563803" cy="2322053"/>
          </a:xfrm>
          <a:prstGeom prst="rect">
            <a:avLst/>
          </a:prstGeom>
        </p:spPr>
      </p:pic>
      <p:sp>
        <p:nvSpPr>
          <p:cNvPr id="24" name="正方形/長方形 23">
            <a:extLst>
              <a:ext uri="{FF2B5EF4-FFF2-40B4-BE49-F238E27FC236}">
                <a16:creationId xmlns:a16="http://schemas.microsoft.com/office/drawing/2014/main" id="{83B81E1C-1B2A-479E-84F0-997F8469A89C}"/>
              </a:ext>
            </a:extLst>
          </p:cNvPr>
          <p:cNvSpPr/>
          <p:nvPr/>
        </p:nvSpPr>
        <p:spPr>
          <a:xfrm>
            <a:off x="2954347" y="4201541"/>
            <a:ext cx="1721825" cy="3740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056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AB0BE36B-76AD-4CD1-B439-764ECE414494}"/>
              </a:ext>
            </a:extLst>
          </p:cNvPr>
          <p:cNvGrpSpPr/>
          <p:nvPr/>
        </p:nvGrpSpPr>
        <p:grpSpPr>
          <a:xfrm>
            <a:off x="639350" y="7000178"/>
            <a:ext cx="5579299" cy="1979880"/>
            <a:chOff x="639350" y="7000178"/>
            <a:chExt cx="5579299" cy="1979880"/>
          </a:xfrm>
        </p:grpSpPr>
        <p:pic>
          <p:nvPicPr>
            <p:cNvPr id="10" name="図 9">
              <a:extLst>
                <a:ext uri="{FF2B5EF4-FFF2-40B4-BE49-F238E27FC236}">
                  <a16:creationId xmlns:a16="http://schemas.microsoft.com/office/drawing/2014/main" id="{E740B5B6-62F9-41BE-A15B-AA212E8FB820}"/>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639350" y="7000178"/>
              <a:ext cx="5579299" cy="1979880"/>
            </a:xfrm>
            <a:prstGeom prst="rect">
              <a:avLst/>
            </a:prstGeom>
          </p:spPr>
        </p:pic>
        <p:pic>
          <p:nvPicPr>
            <p:cNvPr id="1030" name="Picture 6">
              <a:extLst>
                <a:ext uri="{FF2B5EF4-FFF2-40B4-BE49-F238E27FC236}">
                  <a16:creationId xmlns:a16="http://schemas.microsoft.com/office/drawing/2014/main" id="{235EDDBD-CA13-4133-A417-ABC81C77F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50" y="7000178"/>
              <a:ext cx="801008" cy="1781754"/>
            </a:xfrm>
            <a:prstGeom prst="rect">
              <a:avLst/>
            </a:prstGeom>
            <a:noFill/>
            <a:extLst>
              <a:ext uri="{909E8E84-426E-40DD-AFC4-6F175D3DCCD1}">
                <a14:hiddenFill xmlns:a14="http://schemas.microsoft.com/office/drawing/2010/main">
                  <a:solidFill>
                    <a:srgbClr val="FFFFFF"/>
                  </a:solidFill>
                </a14:hiddenFill>
              </a:ext>
            </a:extLst>
          </p:spPr>
        </p:pic>
      </p:grpSp>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p:txBody>
          <a:bodyPr/>
          <a:lstStyle/>
          <a:p>
            <a:r>
              <a:rPr lang="en-US" altLang="ja-JP" dirty="0"/>
              <a:t>1.</a:t>
            </a:r>
            <a:r>
              <a:rPr lang="ja-JP" altLang="en-US" dirty="0"/>
              <a:t> マナブル新規登録方法</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p:txBody>
          <a:bodyPr/>
          <a:lstStyle/>
          <a:p>
            <a:r>
              <a:rPr lang="ja-JP" altLang="en-US" dirty="0"/>
              <a:t>①熊本県看護協会 マナブルページにアクセスする</a:t>
            </a:r>
            <a:endParaRPr lang="en-US" altLang="ja-JP" dirty="0"/>
          </a:p>
          <a:p>
            <a:pPr lvl="1"/>
            <a:r>
              <a:rPr lang="ja-JP" altLang="en-US" dirty="0"/>
              <a:t>下記</a:t>
            </a:r>
            <a:r>
              <a:rPr lang="en-US" altLang="ja-JP" dirty="0"/>
              <a:t>a, b, c</a:t>
            </a:r>
            <a:r>
              <a:rPr lang="ja-JP" altLang="en-US" dirty="0"/>
              <a:t>のいずれかの方法でアクセスしてください。</a:t>
            </a:r>
            <a:endParaRPr lang="en-US" altLang="ja-JP" dirty="0"/>
          </a:p>
          <a:p>
            <a:pPr lvl="1"/>
            <a:r>
              <a:rPr lang="en-US" altLang="ja-JP" dirty="0"/>
              <a:t>a)</a:t>
            </a:r>
            <a:r>
              <a:rPr lang="ja-JP" altLang="en-US" dirty="0"/>
              <a:t>　熊本県看護協会ホームページの「マナブル」バナーをクリック</a:t>
            </a:r>
            <a:endParaRPr lang="en-US" altLang="ja-JP" dirty="0"/>
          </a:p>
          <a:p>
            <a:pPr lvl="1"/>
            <a:r>
              <a:rPr lang="en-US" altLang="ja-JP" dirty="0"/>
              <a:t>b)</a:t>
            </a:r>
            <a:r>
              <a:rPr lang="ja-JP" altLang="en-US" dirty="0"/>
              <a:t>　右記</a:t>
            </a:r>
            <a:r>
              <a:rPr lang="en-US" altLang="ja-JP" dirty="0"/>
              <a:t>URL</a:t>
            </a:r>
            <a:r>
              <a:rPr lang="ja-JP" altLang="en-US" dirty="0"/>
              <a:t>を検索　</a:t>
            </a:r>
            <a:r>
              <a:rPr lang="en-US" altLang="ja-JP" dirty="0">
                <a:hlinkClick r:id="rId4"/>
              </a:rPr>
              <a:t>https://kna.manaable.com/</a:t>
            </a:r>
            <a:endParaRPr lang="en-US" altLang="ja-JP" dirty="0"/>
          </a:p>
          <a:p>
            <a:pPr lvl="1"/>
            <a:r>
              <a:rPr lang="en-US" altLang="ja-JP" dirty="0"/>
              <a:t>c)</a:t>
            </a:r>
            <a:r>
              <a:rPr lang="ja-JP" altLang="en-US" dirty="0"/>
              <a:t>　</a:t>
            </a:r>
            <a:r>
              <a:rPr lang="en-US" altLang="ja-JP" dirty="0"/>
              <a:t>QR</a:t>
            </a:r>
            <a:r>
              <a:rPr lang="ja-JP" altLang="en-US" dirty="0"/>
              <a:t>コードを読み取り、「マナブル（研修申込サイト）」へアクセス</a:t>
            </a:r>
            <a:endParaRPr lang="en-US" altLang="ja-JP" dirty="0"/>
          </a:p>
          <a:p>
            <a:pPr lvl="1"/>
            <a:endParaRPr lang="en-US" altLang="ja-JP" dirty="0"/>
          </a:p>
          <a:p>
            <a:r>
              <a:rPr lang="ja-JP" altLang="en-US" dirty="0"/>
              <a:t>②「新規登録」ボタンをクリックする</a:t>
            </a:r>
            <a:endParaRPr lang="en-US" altLang="ja-JP" dirty="0"/>
          </a:p>
          <a:p>
            <a:pPr lvl="1"/>
            <a:r>
              <a:rPr lang="ja-JP" altLang="en-US" dirty="0"/>
              <a:t>アクセス後、研修一覧が表示されますので、「新規登録」ボタンをクリックしてください。</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r>
              <a:rPr lang="ja-JP" altLang="en-US" dirty="0"/>
              <a:t>ログイン／新規登録ページが表示されますので、「新規登録」を選んでください。</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4</a:t>
            </a:fld>
            <a:endParaRPr lang="en-US" altLang="ja-JP"/>
          </a:p>
        </p:txBody>
      </p:sp>
      <p:pic>
        <p:nvPicPr>
          <p:cNvPr id="1026" name="Picture 2">
            <a:extLst>
              <a:ext uri="{FF2B5EF4-FFF2-40B4-BE49-F238E27FC236}">
                <a16:creationId xmlns:a16="http://schemas.microsoft.com/office/drawing/2014/main" id="{10A89700-2451-44DC-9B9C-5F84C58496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4907" b="14625"/>
          <a:stretch/>
        </p:blipFill>
        <p:spPr bwMode="auto">
          <a:xfrm>
            <a:off x="854070" y="3718553"/>
            <a:ext cx="5149858" cy="2846187"/>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AF74448F-70C7-4A74-83C7-B1E8820AB37C}"/>
              </a:ext>
            </a:extLst>
          </p:cNvPr>
          <p:cNvSpPr/>
          <p:nvPr/>
        </p:nvSpPr>
        <p:spPr>
          <a:xfrm>
            <a:off x="875763" y="5434885"/>
            <a:ext cx="972087" cy="5182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A4FDD46-03A5-444B-B0CA-39D071F5A1B3}"/>
              </a:ext>
            </a:extLst>
          </p:cNvPr>
          <p:cNvSpPr/>
          <p:nvPr/>
        </p:nvSpPr>
        <p:spPr>
          <a:xfrm>
            <a:off x="990600" y="3886200"/>
            <a:ext cx="704850" cy="584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D327B25-6B27-4BFA-8EEE-18106EDF59BE}"/>
              </a:ext>
            </a:extLst>
          </p:cNvPr>
          <p:cNvSpPr/>
          <p:nvPr/>
        </p:nvSpPr>
        <p:spPr>
          <a:xfrm>
            <a:off x="4249866" y="7951806"/>
            <a:ext cx="1433304" cy="2662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a:extLst>
              <a:ext uri="{FF2B5EF4-FFF2-40B4-BE49-F238E27FC236}">
                <a16:creationId xmlns:a16="http://schemas.microsoft.com/office/drawing/2014/main" id="{8C930F97-4976-40FF-B594-2F7F4146C1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1172" r="85704" b="32839"/>
          <a:stretch/>
        </p:blipFill>
        <p:spPr bwMode="auto">
          <a:xfrm>
            <a:off x="639349" y="8345397"/>
            <a:ext cx="801008" cy="43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774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D6EC3906-6AA6-4823-B823-52612F556F03}"/>
              </a:ext>
            </a:extLst>
          </p:cNvPr>
          <p:cNvPicPr>
            <a:picLocks noChangeAspect="1"/>
          </p:cNvPicPr>
          <p:nvPr/>
        </p:nvPicPr>
        <p:blipFill>
          <a:blip r:embed="rId2"/>
          <a:stretch>
            <a:fillRect/>
          </a:stretch>
        </p:blipFill>
        <p:spPr>
          <a:xfrm>
            <a:off x="790642" y="5950108"/>
            <a:ext cx="5269093" cy="2211968"/>
          </a:xfrm>
          <a:prstGeom prst="rect">
            <a:avLst/>
          </a:prstGeom>
        </p:spPr>
      </p:pic>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a:xfrm>
            <a:off x="476250" y="189374"/>
            <a:ext cx="4338818" cy="452437"/>
          </a:xfrm>
        </p:spPr>
        <p:txBody>
          <a:bodyPr/>
          <a:lstStyle/>
          <a:p>
            <a:r>
              <a:rPr lang="ja-JP" altLang="en-US" dirty="0"/>
              <a:t>メールアドレス変更方法</a:t>
            </a:r>
            <a:endParaRPr lang="en-US" altLang="ja-JP" dirty="0"/>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73809"/>
            <a:ext cx="5903913" cy="8424862"/>
          </a:xfrm>
        </p:spPr>
        <p:txBody>
          <a:bodyPr/>
          <a:lstStyle/>
          <a:p>
            <a:endParaRPr lang="en-US" altLang="ja-JP" sz="1000" dirty="0"/>
          </a:p>
          <a:p>
            <a:endParaRPr lang="en-US" altLang="ja-JP" dirty="0"/>
          </a:p>
          <a:p>
            <a:br>
              <a:rPr lang="en-US" altLang="ja-JP" dirty="0"/>
            </a:br>
            <a:r>
              <a:rPr lang="ja-JP" altLang="en-US" dirty="0"/>
              <a:t>①ログイン／新規登録ページを開く</a:t>
            </a:r>
            <a:endParaRPr lang="en-US" altLang="ja-JP" dirty="0"/>
          </a:p>
          <a:p>
            <a:pPr lvl="1"/>
            <a:r>
              <a:rPr lang="ja-JP" altLang="en-US" dirty="0"/>
              <a:t>「パスワード、またはメールアドレスを忘れた方はこちら」をクリックしてください。</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br>
              <a:rPr lang="en-US" altLang="ja-JP" dirty="0"/>
            </a:br>
            <a:br>
              <a:rPr lang="en-US" altLang="ja-JP" dirty="0"/>
            </a:br>
            <a:br>
              <a:rPr lang="en-US" altLang="ja-JP" dirty="0"/>
            </a:br>
            <a:br>
              <a:rPr lang="en-US" altLang="ja-JP" dirty="0"/>
            </a:br>
            <a:br>
              <a:rPr lang="en-US" altLang="ja-JP" dirty="0"/>
            </a:br>
            <a:br>
              <a:rPr lang="en-US" altLang="ja-JP" dirty="0"/>
            </a:br>
            <a:r>
              <a:rPr lang="ja-JP" altLang="en-US" dirty="0"/>
              <a:t>②パスワード変更ページを開く</a:t>
            </a:r>
            <a:endParaRPr lang="en-US" altLang="ja-JP" dirty="0"/>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「メールアドレスを忘れてしまった場合こちら」をクリックして下さい。</a:t>
            </a: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endParaRPr lang="en-US" altLang="ja-JP" dirty="0"/>
          </a:p>
          <a:p>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40</a:t>
            </a:fld>
            <a:endParaRPr lang="en-US" altLang="ja-JP"/>
          </a:p>
        </p:txBody>
      </p:sp>
      <p:sp>
        <p:nvSpPr>
          <p:cNvPr id="8" name="AutoShape 82">
            <a:extLst>
              <a:ext uri="{FF2B5EF4-FFF2-40B4-BE49-F238E27FC236}">
                <a16:creationId xmlns:a16="http://schemas.microsoft.com/office/drawing/2014/main" id="{CD8D2E4C-097F-4C37-8092-D7C5B3459D31}"/>
              </a:ext>
            </a:extLst>
          </p:cNvPr>
          <p:cNvSpPr>
            <a:spLocks noChangeArrowheads="1"/>
          </p:cNvSpPr>
          <p:nvPr/>
        </p:nvSpPr>
        <p:spPr bwMode="auto">
          <a:xfrm>
            <a:off x="549275" y="1160544"/>
            <a:ext cx="2543968" cy="359860"/>
          </a:xfrm>
          <a:prstGeom prst="homePlate">
            <a:avLst>
              <a:gd name="adj" fmla="val 25472"/>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メールアドレスを忘れた場合</a:t>
            </a:r>
          </a:p>
        </p:txBody>
      </p:sp>
      <p:pic>
        <p:nvPicPr>
          <p:cNvPr id="23" name="図 22">
            <a:extLst>
              <a:ext uri="{FF2B5EF4-FFF2-40B4-BE49-F238E27FC236}">
                <a16:creationId xmlns:a16="http://schemas.microsoft.com/office/drawing/2014/main" id="{658F0DD1-1000-4EF7-AB24-2C6A2E5038A5}"/>
              </a:ext>
            </a:extLst>
          </p:cNvPr>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638556" y="2420286"/>
            <a:ext cx="5579299" cy="1979880"/>
          </a:xfrm>
          <a:prstGeom prst="rect">
            <a:avLst/>
          </a:prstGeom>
        </p:spPr>
      </p:pic>
      <p:sp>
        <p:nvSpPr>
          <p:cNvPr id="14" name="正方形/長方形 13">
            <a:extLst>
              <a:ext uri="{FF2B5EF4-FFF2-40B4-BE49-F238E27FC236}">
                <a16:creationId xmlns:a16="http://schemas.microsoft.com/office/drawing/2014/main" id="{6B375F64-FD49-48D1-8961-F0D04D9AEFFF}"/>
              </a:ext>
            </a:extLst>
          </p:cNvPr>
          <p:cNvSpPr/>
          <p:nvPr/>
        </p:nvSpPr>
        <p:spPr>
          <a:xfrm>
            <a:off x="1825252" y="4063583"/>
            <a:ext cx="1599937" cy="2662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3B81E1C-1B2A-479E-84F0-997F8469A89C}"/>
              </a:ext>
            </a:extLst>
          </p:cNvPr>
          <p:cNvSpPr/>
          <p:nvPr/>
        </p:nvSpPr>
        <p:spPr>
          <a:xfrm>
            <a:off x="3093243" y="7716460"/>
            <a:ext cx="1721825" cy="3740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E072D84-297E-468C-BA64-DE8D7AB7B7DD}"/>
              </a:ext>
            </a:extLst>
          </p:cNvPr>
          <p:cNvSpPr/>
          <p:nvPr/>
        </p:nvSpPr>
        <p:spPr>
          <a:xfrm>
            <a:off x="883208" y="6060341"/>
            <a:ext cx="716992" cy="60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2">
            <a:extLst>
              <a:ext uri="{FF2B5EF4-FFF2-40B4-BE49-F238E27FC236}">
                <a16:creationId xmlns:a16="http://schemas.microsoft.com/office/drawing/2014/main" id="{557DE998-A680-41B3-8A10-B1DFA2805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172" r="85704" b="32839"/>
          <a:stretch/>
        </p:blipFill>
        <p:spPr bwMode="auto">
          <a:xfrm>
            <a:off x="686504" y="3710866"/>
            <a:ext cx="639879" cy="3527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0A83C5FE-626A-41E6-9AB2-28AB8BDD3A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336" r="85704" b="32839"/>
          <a:stretch/>
        </p:blipFill>
        <p:spPr bwMode="auto">
          <a:xfrm>
            <a:off x="823386" y="7621675"/>
            <a:ext cx="839616" cy="42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635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p:txBody>
          <a:bodyPr/>
          <a:lstStyle/>
          <a:p>
            <a:r>
              <a:rPr lang="ja-JP" altLang="en-US" dirty="0"/>
              <a:t>メールアドレス変更方法</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05677"/>
            <a:ext cx="5903913" cy="8561052"/>
          </a:xfrm>
        </p:spPr>
        <p:txBody>
          <a:bodyPr/>
          <a:lstStyle/>
          <a:p>
            <a:r>
              <a:rPr lang="ja-JP" altLang="en-US" dirty="0"/>
              <a:t>③登録済みの基本情報を入力する</a:t>
            </a:r>
            <a:endParaRPr lang="en-US" altLang="ja-JP" dirty="0"/>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ご登録いただいているお名前、生年月日、電話番号を入力してください。</a:t>
            </a:r>
            <a:br>
              <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rPr>
            </a:b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入力後、「新しいメールアドレスを入力する」ボタンをクリックしてください。</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lvl="1"/>
            <a:endParaRPr lang="en-US" altLang="ja-JP" dirty="0"/>
          </a:p>
          <a:p>
            <a:endParaRPr lang="en-US" altLang="ja-JP" dirty="0"/>
          </a:p>
          <a:p>
            <a:endParaRPr lang="en-US" altLang="ja-JP" dirty="0"/>
          </a:p>
          <a:p>
            <a:br>
              <a:rPr lang="en-US" altLang="ja-JP" dirty="0"/>
            </a:br>
            <a:endParaRPr lang="en-US" altLang="ja-JP" dirty="0"/>
          </a:p>
          <a:p>
            <a:br>
              <a:rPr lang="en-US" altLang="ja-JP" dirty="0"/>
            </a:br>
            <a:r>
              <a:rPr lang="ja-JP" altLang="en-US" dirty="0"/>
              <a:t>④新しいメールアドレスを入力する</a:t>
            </a:r>
            <a:endParaRPr lang="en-US" altLang="ja-JP" dirty="0"/>
          </a:p>
          <a:p>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　　</a:t>
            </a:r>
            <a:br>
              <a:rPr lang="en-US" altLang="ja-JP" sz="1000" b="0" dirty="0">
                <a:solidFill>
                  <a:srgbClr val="000000"/>
                </a:solidFill>
                <a:latin typeface="メイリオ"/>
                <a:ea typeface="メイリオ"/>
              </a:rPr>
            </a:br>
            <a:r>
              <a:rPr lang="ja-JP" altLang="en-US" sz="1000" b="0" dirty="0">
                <a:solidFill>
                  <a:srgbClr val="000000"/>
                </a:solidFill>
                <a:latin typeface="メイリオ"/>
                <a:ea typeface="メイリオ"/>
              </a:rPr>
              <a:t>　　登録する新しいメールアドレス</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を入力してください。</a:t>
            </a:r>
            <a:br>
              <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rPr>
            </a:b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　　入力後、「確認メールを送信する」ボタンをクリックしてください。</a:t>
            </a:r>
            <a:endParaRPr lang="en-US" altLang="ja-JP" sz="800" dirty="0"/>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br>
              <a:rPr lang="en-US" altLang="ja-JP" sz="1000" b="0" dirty="0">
                <a:solidFill>
                  <a:srgbClr val="000000"/>
                </a:solidFill>
                <a:latin typeface="メイリオ"/>
                <a:ea typeface="メイリオ"/>
              </a:rPr>
            </a:br>
            <a:endParaRPr lang="en-US" altLang="ja-JP" sz="1000" b="0" dirty="0">
              <a:solidFill>
                <a:srgbClr val="000000"/>
              </a:solidFill>
              <a:latin typeface="メイリオ"/>
              <a:ea typeface="メイリオ"/>
            </a:endParaRPr>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a:xfrm>
            <a:off x="5257800" y="9578035"/>
            <a:ext cx="1600200" cy="292100"/>
          </a:xfrm>
        </p:spPr>
        <p:txBody>
          <a:bodyPr/>
          <a:lstStyle/>
          <a:p>
            <a:r>
              <a:rPr lang="en-US" altLang="ja-JP" dirty="0"/>
              <a:t>p</a:t>
            </a:r>
            <a:fld id="{EA23510B-E2AC-4C59-AFB5-05D1D5A1F982}" type="slidenum">
              <a:rPr lang="en-US" altLang="ja-JP"/>
              <a:pPr/>
              <a:t>41</a:t>
            </a:fld>
            <a:endParaRPr lang="en-US" altLang="ja-JP" dirty="0"/>
          </a:p>
        </p:txBody>
      </p:sp>
      <p:sp>
        <p:nvSpPr>
          <p:cNvPr id="9" name="楕円 8">
            <a:extLst>
              <a:ext uri="{FF2B5EF4-FFF2-40B4-BE49-F238E27FC236}">
                <a16:creationId xmlns:a16="http://schemas.microsoft.com/office/drawing/2014/main" id="{61FA96C2-675B-4E38-9B19-02A2452AF1B2}"/>
              </a:ext>
            </a:extLst>
          </p:cNvPr>
          <p:cNvSpPr/>
          <p:nvPr/>
        </p:nvSpPr>
        <p:spPr>
          <a:xfrm>
            <a:off x="2714752" y="3715873"/>
            <a:ext cx="91440" cy="128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AB11ED33-0407-4E57-9A96-77132C0FA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525" y="1837059"/>
            <a:ext cx="5405993" cy="3382866"/>
          </a:xfrm>
          <a:prstGeom prst="rect">
            <a:avLst/>
          </a:prstGeom>
        </p:spPr>
      </p:pic>
      <p:sp>
        <p:nvSpPr>
          <p:cNvPr id="11" name="正方形/長方形 10">
            <a:extLst>
              <a:ext uri="{FF2B5EF4-FFF2-40B4-BE49-F238E27FC236}">
                <a16:creationId xmlns:a16="http://schemas.microsoft.com/office/drawing/2014/main" id="{9D505872-7364-4FEB-A6CC-7CF33501B6FD}"/>
              </a:ext>
            </a:extLst>
          </p:cNvPr>
          <p:cNvSpPr/>
          <p:nvPr/>
        </p:nvSpPr>
        <p:spPr>
          <a:xfrm>
            <a:off x="3086770" y="4499956"/>
            <a:ext cx="1855619" cy="3729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AD473BC8-6B99-42A8-B6A2-4FCED12F9EC8}"/>
              </a:ext>
            </a:extLst>
          </p:cNvPr>
          <p:cNvPicPr>
            <a:picLocks noChangeAspect="1"/>
          </p:cNvPicPr>
          <p:nvPr/>
        </p:nvPicPr>
        <p:blipFill rotWithShape="1">
          <a:blip r:embed="rId4">
            <a:extLst>
              <a:ext uri="{28A0092B-C50C-407E-A947-70E740481C1C}">
                <a14:useLocalDpi xmlns:a14="http://schemas.microsoft.com/office/drawing/2010/main" val="0"/>
              </a:ext>
            </a:extLst>
          </a:blip>
          <a:srcRect b="50000"/>
          <a:stretch/>
        </p:blipFill>
        <p:spPr>
          <a:xfrm>
            <a:off x="612015" y="6631232"/>
            <a:ext cx="5632382" cy="2607921"/>
          </a:xfrm>
          <a:prstGeom prst="rect">
            <a:avLst/>
          </a:prstGeom>
        </p:spPr>
      </p:pic>
      <p:sp>
        <p:nvSpPr>
          <p:cNvPr id="14" name="正方形/長方形 13">
            <a:extLst>
              <a:ext uri="{FF2B5EF4-FFF2-40B4-BE49-F238E27FC236}">
                <a16:creationId xmlns:a16="http://schemas.microsoft.com/office/drawing/2014/main" id="{C6CAB742-77FE-41DB-80DF-90EDA3844ABD}"/>
              </a:ext>
            </a:extLst>
          </p:cNvPr>
          <p:cNvSpPr/>
          <p:nvPr/>
        </p:nvSpPr>
        <p:spPr>
          <a:xfrm>
            <a:off x="2930068" y="8780108"/>
            <a:ext cx="1855619" cy="3729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FFD5CC3-BE97-4051-867B-A5EBE0D7731A}"/>
              </a:ext>
            </a:extLst>
          </p:cNvPr>
          <p:cNvSpPr/>
          <p:nvPr/>
        </p:nvSpPr>
        <p:spPr>
          <a:xfrm>
            <a:off x="923549" y="1932094"/>
            <a:ext cx="770780" cy="663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a:extLst>
              <a:ext uri="{FF2B5EF4-FFF2-40B4-BE49-F238E27FC236}">
                <a16:creationId xmlns:a16="http://schemas.microsoft.com/office/drawing/2014/main" id="{029B98AF-94A5-4C7F-B73E-35D38379F8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1172" r="85704" b="32839"/>
          <a:stretch/>
        </p:blipFill>
        <p:spPr bwMode="auto">
          <a:xfrm>
            <a:off x="811674" y="3520048"/>
            <a:ext cx="882655" cy="48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074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a:xfrm>
            <a:off x="476249" y="189374"/>
            <a:ext cx="4391585" cy="452437"/>
          </a:xfrm>
        </p:spPr>
        <p:txBody>
          <a:bodyPr/>
          <a:lstStyle/>
          <a:p>
            <a:r>
              <a:rPr lang="ja-JP" altLang="en-US" dirty="0"/>
              <a:t>メールアドレス変更方法</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73809"/>
            <a:ext cx="5903913" cy="8424862"/>
          </a:xfrm>
        </p:spPr>
        <p:txBody>
          <a:bodyPr/>
          <a:lstStyle/>
          <a:p>
            <a:endParaRPr lang="en-US" altLang="ja-JP" dirty="0"/>
          </a:p>
          <a:p>
            <a:r>
              <a:rPr lang="ja-JP" altLang="en-US" dirty="0"/>
              <a:t>⑤新規メールアドレスへ確認メールを送信する</a:t>
            </a:r>
            <a:endParaRPr lang="en-US" altLang="ja-JP" dirty="0"/>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r>
              <a:rPr lang="ja-JP" altLang="en-US" dirty="0">
                <a:solidFill>
                  <a:srgbClr val="000000"/>
                </a:solidFill>
                <a:latin typeface="メイリオ"/>
                <a:ea typeface="メイリオ"/>
              </a:rPr>
              <a:t>ご入力いただいた新規メールアドレスへ、確認メールをお送りします。</a:t>
            </a:r>
            <a:br>
              <a:rPr lang="en-US" altLang="ja-JP" dirty="0">
                <a:solidFill>
                  <a:srgbClr val="000000"/>
                </a:solidFill>
                <a:latin typeface="メイリオ"/>
                <a:ea typeface="メイリオ"/>
              </a:rPr>
            </a:br>
            <a:r>
              <a:rPr lang="ja-JP" altLang="en-US" dirty="0">
                <a:solidFill>
                  <a:srgbClr val="000000"/>
                </a:solidFill>
                <a:latin typeface="メイリオ"/>
                <a:ea typeface="メイリオ"/>
              </a:rPr>
              <a:t>メール内の</a:t>
            </a:r>
            <a:r>
              <a:rPr lang="en-US" altLang="ja-JP" dirty="0">
                <a:solidFill>
                  <a:srgbClr val="000000"/>
                </a:solidFill>
                <a:latin typeface="メイリオ"/>
                <a:ea typeface="メイリオ"/>
              </a:rPr>
              <a:t>URL</a:t>
            </a:r>
            <a:r>
              <a:rPr lang="ja-JP" altLang="en-US" dirty="0">
                <a:solidFill>
                  <a:srgbClr val="000000"/>
                </a:solidFill>
                <a:latin typeface="メイリオ"/>
                <a:ea typeface="メイリオ"/>
              </a:rPr>
              <a:t>をクリックしてください。</a:t>
            </a: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dirty="0">
                <a:solidFill>
                  <a:srgbClr val="000000"/>
                </a:solidFill>
                <a:latin typeface="メイリオ"/>
                <a:ea typeface="メイリオ"/>
              </a:rPr>
              <a:t>⑥メールアドレス変更</a:t>
            </a: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完了</a:t>
            </a:r>
            <a:br>
              <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rPr>
            </a:b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　</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下記画面が表示されましたら、メールアドレスの変更は完了です。</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endParaRPr lang="en-US" altLang="ja-JP" dirty="0"/>
          </a:p>
          <a:p>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42</a:t>
            </a:fld>
            <a:endParaRPr lang="en-US" altLang="ja-JP"/>
          </a:p>
        </p:txBody>
      </p:sp>
      <p:sp>
        <p:nvSpPr>
          <p:cNvPr id="9" name="楕円 8">
            <a:extLst>
              <a:ext uri="{FF2B5EF4-FFF2-40B4-BE49-F238E27FC236}">
                <a16:creationId xmlns:a16="http://schemas.microsoft.com/office/drawing/2014/main" id="{61FA96C2-675B-4E38-9B19-02A2452AF1B2}"/>
              </a:ext>
            </a:extLst>
          </p:cNvPr>
          <p:cNvSpPr/>
          <p:nvPr/>
        </p:nvSpPr>
        <p:spPr>
          <a:xfrm>
            <a:off x="2714752" y="3662085"/>
            <a:ext cx="91440" cy="128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E9EC4D7A-21D0-47A2-8FA5-3AF543D61A44}"/>
              </a:ext>
            </a:extLst>
          </p:cNvPr>
          <p:cNvPicPr>
            <a:picLocks noChangeAspect="1"/>
          </p:cNvPicPr>
          <p:nvPr/>
        </p:nvPicPr>
        <p:blipFill rotWithShape="1">
          <a:blip r:embed="rId2">
            <a:extLst>
              <a:ext uri="{28A0092B-C50C-407E-A947-70E740481C1C}">
                <a14:useLocalDpi xmlns:a14="http://schemas.microsoft.com/office/drawing/2010/main" val="0"/>
              </a:ext>
            </a:extLst>
          </a:blip>
          <a:srcRect b="43589"/>
          <a:stretch/>
        </p:blipFill>
        <p:spPr>
          <a:xfrm>
            <a:off x="725207" y="2093847"/>
            <a:ext cx="5405993" cy="2179333"/>
          </a:xfrm>
          <a:prstGeom prst="rect">
            <a:avLst/>
          </a:prstGeom>
        </p:spPr>
      </p:pic>
      <p:pic>
        <p:nvPicPr>
          <p:cNvPr id="11" name="図 10">
            <a:extLst>
              <a:ext uri="{FF2B5EF4-FFF2-40B4-BE49-F238E27FC236}">
                <a16:creationId xmlns:a16="http://schemas.microsoft.com/office/drawing/2014/main" id="{6B1592AA-1303-45EE-B20C-798EA3684F75}"/>
              </a:ext>
            </a:extLst>
          </p:cNvPr>
          <p:cNvPicPr>
            <a:picLocks noChangeAspect="1"/>
          </p:cNvPicPr>
          <p:nvPr/>
        </p:nvPicPr>
        <p:blipFill rotWithShape="1">
          <a:blip r:embed="rId3">
            <a:extLst>
              <a:ext uri="{28A0092B-C50C-407E-A947-70E740481C1C}">
                <a14:useLocalDpi xmlns:a14="http://schemas.microsoft.com/office/drawing/2010/main" val="0"/>
              </a:ext>
            </a:extLst>
          </a:blip>
          <a:srcRect b="43848"/>
          <a:stretch/>
        </p:blipFill>
        <p:spPr>
          <a:xfrm>
            <a:off x="613104" y="5767127"/>
            <a:ext cx="5631791" cy="2179333"/>
          </a:xfrm>
          <a:prstGeom prst="rect">
            <a:avLst/>
          </a:prstGeom>
        </p:spPr>
      </p:pic>
    </p:spTree>
    <p:extLst>
      <p:ext uri="{BB962C8B-B14F-4D97-AF65-F5344CB8AC3E}">
        <p14:creationId xmlns:p14="http://schemas.microsoft.com/office/powerpoint/2010/main" val="3159434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a:xfrm>
            <a:off x="476249" y="189374"/>
            <a:ext cx="4391585" cy="452437"/>
          </a:xfrm>
        </p:spPr>
        <p:txBody>
          <a:bodyPr/>
          <a:lstStyle/>
          <a:p>
            <a:r>
              <a:rPr lang="ja-JP" altLang="en-US" dirty="0"/>
              <a:t>領収書ダウンロードの方法</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73809"/>
            <a:ext cx="5903913" cy="8424862"/>
          </a:xfrm>
        </p:spPr>
        <p:txBody>
          <a:bodyPr/>
          <a:lstStyle/>
          <a:p>
            <a:r>
              <a:rPr lang="en-US" altLang="ja-JP" dirty="0"/>
              <a:t>①</a:t>
            </a:r>
            <a:r>
              <a:rPr lang="ja-JP" altLang="en-US" dirty="0"/>
              <a:t>お支払い確認を選択</a:t>
            </a:r>
            <a:endParaRPr lang="en-US" altLang="ja-JP" dirty="0"/>
          </a:p>
          <a:p>
            <a:r>
              <a:rPr lang="ja-JP" altLang="en-US" sz="1000" b="0" dirty="0">
                <a:latin typeface="+mj-lt"/>
              </a:rPr>
              <a:t>マイアカウント内のお支払い確認ボタンを選択します。</a:t>
            </a:r>
            <a:endParaRPr lang="en-US" altLang="ja-JP" sz="1000" b="0" dirty="0">
              <a:latin typeface="+mj-lt"/>
            </a:endParaRPr>
          </a:p>
          <a:p>
            <a:r>
              <a:rPr lang="ja-JP" altLang="en-US" sz="1000" b="0" dirty="0">
                <a:latin typeface="+mj-lt"/>
              </a:rPr>
              <a:t>＊マイアカウントについては</a:t>
            </a:r>
            <a:r>
              <a:rPr lang="en-US" altLang="ja-JP" sz="1000" b="0">
                <a:latin typeface="+mj-lt"/>
              </a:rPr>
              <a:t>p.34</a:t>
            </a:r>
            <a:r>
              <a:rPr lang="ja-JP" altLang="en-US" sz="1000" b="0">
                <a:latin typeface="+mj-lt"/>
              </a:rPr>
              <a:t>で</a:t>
            </a:r>
            <a:r>
              <a:rPr lang="ja-JP" altLang="en-US" sz="1000" b="0" dirty="0">
                <a:latin typeface="+mj-lt"/>
              </a:rPr>
              <a:t>ご確認ください</a:t>
            </a:r>
            <a:endParaRPr lang="en-US" altLang="ja-JP" sz="1000" b="0" dirty="0">
              <a:latin typeface="+mj-lt"/>
            </a:endParaRPr>
          </a:p>
          <a:p>
            <a:endParaRPr lang="en-US" altLang="ja-JP" sz="1000" b="0" dirty="0">
              <a:latin typeface="+mj-lt"/>
            </a:endParaRPr>
          </a:p>
          <a:p>
            <a:endParaRPr lang="en-US" altLang="ja-JP" sz="1000" b="0" dirty="0">
              <a:latin typeface="+mj-lt"/>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ja-JP" dirty="0">
              <a:solidFill>
                <a:srgbClr val="000000"/>
              </a:solidFill>
              <a:latin typeface="メイリオ"/>
              <a:ea typeface="メイリオ"/>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ja-JP" dirty="0">
              <a:solidFill>
                <a:srgbClr val="000000"/>
              </a:solidFill>
              <a:latin typeface="メイリオ"/>
              <a:ea typeface="メイリオ"/>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ja-JP" dirty="0">
              <a:solidFill>
                <a:srgbClr val="000000"/>
              </a:solidFill>
              <a:latin typeface="メイリオ"/>
              <a:ea typeface="メイリオ"/>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endParaRPr lang="en-US" altLang="ja-JP" dirty="0"/>
          </a:p>
          <a:p>
            <a:endParaRPr lang="en-US" altLang="ja-JP" dirty="0"/>
          </a:p>
          <a:p>
            <a:r>
              <a:rPr lang="en-US" altLang="ja-JP" dirty="0"/>
              <a:t>②</a:t>
            </a:r>
            <a:r>
              <a:rPr lang="ja-JP" altLang="en-US" dirty="0"/>
              <a:t>ダウンロードしたい研修を検索</a:t>
            </a:r>
            <a:endParaRPr lang="en-US" altLang="ja-JP" dirty="0"/>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対象となる研修を「開催日」、「研修の形式」、「受付状況」、「研修名」などから絞り込み検索します。</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1000" b="0" dirty="0">
                <a:solidFill>
                  <a:srgbClr val="000000"/>
                </a:solidFill>
                <a:latin typeface="メイリオ"/>
                <a:ea typeface="メイリオ"/>
              </a:rPr>
              <a:t>検索できたら、領収書エリア内にあるダウンロードボタンをクリックします。</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43</a:t>
            </a:fld>
            <a:endParaRPr lang="en-US" altLang="ja-JP"/>
          </a:p>
        </p:txBody>
      </p:sp>
      <p:sp>
        <p:nvSpPr>
          <p:cNvPr id="9" name="楕円 8">
            <a:extLst>
              <a:ext uri="{FF2B5EF4-FFF2-40B4-BE49-F238E27FC236}">
                <a16:creationId xmlns:a16="http://schemas.microsoft.com/office/drawing/2014/main" id="{61FA96C2-675B-4E38-9B19-02A2452AF1B2}"/>
              </a:ext>
            </a:extLst>
          </p:cNvPr>
          <p:cNvSpPr/>
          <p:nvPr/>
        </p:nvSpPr>
        <p:spPr>
          <a:xfrm>
            <a:off x="2714752" y="3662085"/>
            <a:ext cx="91440" cy="128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25B1CF91-E5EB-214E-82C3-6973C50BC4DD}"/>
              </a:ext>
            </a:extLst>
          </p:cNvPr>
          <p:cNvGrpSpPr/>
          <p:nvPr/>
        </p:nvGrpSpPr>
        <p:grpSpPr>
          <a:xfrm>
            <a:off x="1007966" y="2008846"/>
            <a:ext cx="4840477" cy="2793907"/>
            <a:chOff x="1342114" y="1830048"/>
            <a:chExt cx="4172184" cy="2356906"/>
          </a:xfrm>
        </p:grpSpPr>
        <p:pic>
          <p:nvPicPr>
            <p:cNvPr id="12" name="図 11">
              <a:extLst>
                <a:ext uri="{FF2B5EF4-FFF2-40B4-BE49-F238E27FC236}">
                  <a16:creationId xmlns:a16="http://schemas.microsoft.com/office/drawing/2014/main" id="{9EB3AC50-C517-094E-A52F-37F5A21A85E8}"/>
                </a:ext>
              </a:extLst>
            </p:cNvPr>
            <p:cNvPicPr>
              <a:picLocks noChangeAspect="1"/>
            </p:cNvPicPr>
            <p:nvPr/>
          </p:nvPicPr>
          <p:blipFill rotWithShape="1">
            <a:blip r:embed="rId2">
              <a:extLst>
                <a:ext uri="{28A0092B-C50C-407E-A947-70E740481C1C}">
                  <a14:useLocalDpi xmlns:a14="http://schemas.microsoft.com/office/drawing/2010/main" val="0"/>
                </a:ext>
              </a:extLst>
            </a:blip>
            <a:srcRect l="16560" t="20378" r="9081" b="30936"/>
            <a:stretch/>
          </p:blipFill>
          <p:spPr>
            <a:xfrm>
              <a:off x="1342114" y="1830048"/>
              <a:ext cx="4172184" cy="2356906"/>
            </a:xfrm>
            <a:prstGeom prst="rect">
              <a:avLst/>
            </a:prstGeom>
          </p:spPr>
        </p:pic>
        <p:sp>
          <p:nvSpPr>
            <p:cNvPr id="13" name="正方形/長方形 12">
              <a:extLst>
                <a:ext uri="{FF2B5EF4-FFF2-40B4-BE49-F238E27FC236}">
                  <a16:creationId xmlns:a16="http://schemas.microsoft.com/office/drawing/2014/main" id="{F4EDFA94-8E9F-9D4A-B231-618D189FB9A5}"/>
                </a:ext>
              </a:extLst>
            </p:cNvPr>
            <p:cNvSpPr/>
            <p:nvPr/>
          </p:nvSpPr>
          <p:spPr>
            <a:xfrm>
              <a:off x="3657141" y="2198914"/>
              <a:ext cx="1857157" cy="5628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A1F17275-1A1A-0A47-840B-DAA20BAE2362}"/>
              </a:ext>
            </a:extLst>
          </p:cNvPr>
          <p:cNvGrpSpPr/>
          <p:nvPr/>
        </p:nvGrpSpPr>
        <p:grpSpPr>
          <a:xfrm>
            <a:off x="1007966" y="6438063"/>
            <a:ext cx="4840477" cy="2064532"/>
            <a:chOff x="1571049" y="5139429"/>
            <a:chExt cx="4172184" cy="1653383"/>
          </a:xfrm>
        </p:grpSpPr>
        <p:pic>
          <p:nvPicPr>
            <p:cNvPr id="8" name="図 7" descr="テーブル, Web サイト&#10;&#10;中程度の精度で自動的に生成された説明">
              <a:extLst>
                <a:ext uri="{FF2B5EF4-FFF2-40B4-BE49-F238E27FC236}">
                  <a16:creationId xmlns:a16="http://schemas.microsoft.com/office/drawing/2014/main" id="{25F3B653-DBC6-3F4C-82B3-6C59668C6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049" y="5139429"/>
              <a:ext cx="4172184" cy="1653383"/>
            </a:xfrm>
            <a:prstGeom prst="rect">
              <a:avLst/>
            </a:prstGeom>
          </p:spPr>
        </p:pic>
        <p:sp>
          <p:nvSpPr>
            <p:cNvPr id="16" name="正方形/長方形 15">
              <a:extLst>
                <a:ext uri="{FF2B5EF4-FFF2-40B4-BE49-F238E27FC236}">
                  <a16:creationId xmlns:a16="http://schemas.microsoft.com/office/drawing/2014/main" id="{34F13883-FA80-F747-8ED3-B16E2A8DA66A}"/>
                </a:ext>
              </a:extLst>
            </p:cNvPr>
            <p:cNvSpPr/>
            <p:nvPr/>
          </p:nvSpPr>
          <p:spPr>
            <a:xfrm>
              <a:off x="1571049" y="5584373"/>
              <a:ext cx="2565522" cy="6269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3A8FDE0-1986-424E-B062-9D898D18B7C3}"/>
                </a:ext>
              </a:extLst>
            </p:cNvPr>
            <p:cNvSpPr/>
            <p:nvPr/>
          </p:nvSpPr>
          <p:spPr>
            <a:xfrm>
              <a:off x="4898540" y="6283226"/>
              <a:ext cx="788528" cy="5095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50866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a:xfrm>
            <a:off x="476249" y="189374"/>
            <a:ext cx="4391585" cy="452437"/>
          </a:xfrm>
        </p:spPr>
        <p:txBody>
          <a:bodyPr/>
          <a:lstStyle/>
          <a:p>
            <a:r>
              <a:rPr lang="ja-JP" altLang="en-US" dirty="0"/>
              <a:t>領収書ダウンロードの方法</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73809"/>
            <a:ext cx="5903913" cy="8424862"/>
          </a:xfrm>
        </p:spPr>
        <p:txBody>
          <a:bodyPr/>
          <a:lstStyle/>
          <a:p>
            <a:r>
              <a:rPr lang="ja-JP" altLang="en-US" dirty="0"/>
              <a:t>③領収書をダウンロード</a:t>
            </a:r>
            <a:endParaRPr lang="en-US" altLang="ja-JP" dirty="0"/>
          </a:p>
          <a:p>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ダウンロードが完了すると領収書エリア内のダウンロードボタンの下に、ダウンロード済みという文言が表示されます。これでダウンロード完了になります。</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r>
              <a:rPr lang="ja-JP" altLang="en-US" sz="1000" b="0" dirty="0">
                <a:solidFill>
                  <a:srgbClr val="000000"/>
                </a:solidFill>
                <a:latin typeface="メイリオ"/>
                <a:ea typeface="メイリオ"/>
              </a:rPr>
              <a:t>＊ダウンロードされた領収証はご自身の</a:t>
            </a:r>
            <a:r>
              <a:rPr lang="en-US" altLang="ja-JP" sz="1000" b="0" dirty="0">
                <a:solidFill>
                  <a:srgbClr val="000000"/>
                </a:solidFill>
                <a:latin typeface="メイリオ"/>
                <a:ea typeface="メイリオ"/>
              </a:rPr>
              <a:t>PC</a:t>
            </a:r>
            <a:r>
              <a:rPr lang="ja-JP" altLang="en-US" sz="1000" b="0" dirty="0">
                <a:solidFill>
                  <a:srgbClr val="000000"/>
                </a:solidFill>
                <a:latin typeface="メイリオ"/>
                <a:ea typeface="メイリオ"/>
              </a:rPr>
              <a:t>内にある「ダウンロードフォルダ」に保存されます。</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万一紛失してしまった場合、</a:t>
            </a:r>
            <a:r>
              <a:rPr lang="ja-JP" altLang="en-US" sz="1000" b="0" dirty="0">
                <a:solidFill>
                  <a:srgbClr val="000000"/>
                </a:solidFill>
              </a:rPr>
              <a:t>ご自身の</a:t>
            </a:r>
            <a:r>
              <a:rPr lang="en-US" altLang="ja-JP" sz="1000" b="0" dirty="0">
                <a:solidFill>
                  <a:srgbClr val="000000"/>
                </a:solidFill>
              </a:rPr>
              <a:t>PC</a:t>
            </a:r>
            <a:r>
              <a:rPr lang="ja-JP" altLang="en-US" sz="1000" b="0" dirty="0">
                <a:solidFill>
                  <a:srgbClr val="000000"/>
                </a:solidFill>
              </a:rPr>
              <a:t>内にある「ゴミ箱フォルダ」に移動されている可能性がありますのでご確認ください</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endParaRPr lang="en-US" altLang="ja-JP" sz="1000" b="0" dirty="0">
              <a:solidFill>
                <a:srgbClr val="000000"/>
              </a:solidFill>
              <a:latin typeface="メイリオ"/>
              <a:ea typeface="メイリオ"/>
            </a:endParaRPr>
          </a:p>
          <a:p>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endParaRPr lang="en-US" altLang="ja-JP" sz="1000" b="0" dirty="0">
              <a:solidFill>
                <a:srgbClr val="000000"/>
              </a:solidFill>
              <a:latin typeface="メイリオ"/>
              <a:ea typeface="メイリオ"/>
            </a:endParaRPr>
          </a:p>
          <a:p>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endParaRPr lang="en-US" altLang="ja-JP" sz="1000" b="0" dirty="0">
              <a:solidFill>
                <a:srgbClr val="000000"/>
              </a:solidFill>
              <a:latin typeface="メイリオ"/>
              <a:ea typeface="メイリオ"/>
            </a:endParaRPr>
          </a:p>
          <a:p>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endParaRPr lang="en-US" altLang="ja-JP" sz="1000" b="0" dirty="0">
              <a:solidFill>
                <a:srgbClr val="000000"/>
              </a:solidFill>
              <a:latin typeface="メイリオ"/>
              <a:ea typeface="メイリオ"/>
            </a:endParaRPr>
          </a:p>
          <a:p>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endParaRPr lang="en-US" altLang="ja-JP" sz="1000" b="0" dirty="0">
              <a:solidFill>
                <a:srgbClr val="000000"/>
              </a:solidFill>
              <a:latin typeface="メイリオ"/>
              <a:ea typeface="メイリオ"/>
            </a:endParaRPr>
          </a:p>
          <a:p>
            <a:pPr lvl="0">
              <a:defRPr/>
            </a:pPr>
            <a:endParaRPr lang="en-US" altLang="ja-JP" sz="1000" b="0" dirty="0">
              <a:solidFill>
                <a:srgbClr val="000000"/>
              </a:solidFill>
              <a:latin typeface="メイリオ"/>
              <a:ea typeface="メイリオ"/>
            </a:endParaRPr>
          </a:p>
          <a:p>
            <a:pPr lvl="0">
              <a:defRPr/>
            </a:pPr>
            <a:endParaRPr lang="en-US" altLang="ja-JP" dirty="0"/>
          </a:p>
          <a:p>
            <a:pPr lvl="0">
              <a:defRPr/>
            </a:pPr>
            <a:r>
              <a:rPr lang="en-US" altLang="ja-JP" dirty="0"/>
              <a:t>《</a:t>
            </a:r>
            <a:r>
              <a:rPr lang="ja-JP" altLang="en-US" dirty="0">
                <a:solidFill>
                  <a:srgbClr val="000000"/>
                </a:solidFill>
                <a:latin typeface="メイリオ"/>
                <a:ea typeface="メイリオ"/>
              </a:rPr>
              <a:t>注意点</a:t>
            </a:r>
            <a:r>
              <a:rPr lang="en-US" altLang="ja-JP" dirty="0"/>
              <a:t>》</a:t>
            </a:r>
            <a:endParaRPr lang="en-US" altLang="ja-JP" dirty="0">
              <a:solidFill>
                <a:srgbClr val="000000"/>
              </a:solidFill>
              <a:latin typeface="メイリオ"/>
              <a:ea typeface="メイリオ"/>
            </a:endParaRPr>
          </a:p>
          <a:p>
            <a:pPr>
              <a:defRPr/>
            </a:pPr>
            <a:r>
              <a:rPr lang="ja-JP" altLang="en-US" sz="1000" b="0" dirty="0">
                <a:solidFill>
                  <a:srgbClr val="000000"/>
                </a:solidFill>
              </a:rPr>
              <a:t>・領収証は</a:t>
            </a:r>
            <a:r>
              <a:rPr lang="ja-JP" altLang="en-US" sz="1000" b="0" dirty="0">
                <a:solidFill>
                  <a:srgbClr val="FF0000"/>
                </a:solidFill>
              </a:rPr>
              <a:t>支払い済み</a:t>
            </a:r>
            <a:r>
              <a:rPr lang="ja-JP" altLang="en-US" sz="1000" b="0" dirty="0">
                <a:solidFill>
                  <a:srgbClr val="000000"/>
                </a:solidFill>
              </a:rPr>
              <a:t>、かつ</a:t>
            </a:r>
            <a:r>
              <a:rPr lang="ja-JP" altLang="en-US" sz="1000" b="0" dirty="0">
                <a:solidFill>
                  <a:srgbClr val="FF0000"/>
                </a:solidFill>
              </a:rPr>
              <a:t>受講開始以降の研修のみ</a:t>
            </a:r>
            <a:r>
              <a:rPr lang="ja-JP" altLang="en-US" sz="1000" b="0" dirty="0">
                <a:solidFill>
                  <a:srgbClr val="000000"/>
                </a:solidFill>
              </a:rPr>
              <a:t>ダウンロード可能です。</a:t>
            </a:r>
            <a:endParaRPr lang="en-US" altLang="ja-JP" sz="1000" b="0" dirty="0">
              <a:solidFill>
                <a:srgbClr val="000000"/>
              </a:solidFill>
            </a:endParaRPr>
          </a:p>
          <a:p>
            <a:pPr>
              <a:defRPr/>
            </a:pPr>
            <a:r>
              <a:rPr lang="ja-JP" altLang="en-US" sz="1000" b="0" dirty="0">
                <a:solidFill>
                  <a:srgbClr val="000000"/>
                </a:solidFill>
              </a:rPr>
              <a:t>・</a:t>
            </a:r>
            <a:r>
              <a:rPr lang="ja-JP" altLang="en-US" sz="1000" b="0" dirty="0">
                <a:solidFill>
                  <a:srgbClr val="FF0000"/>
                </a:solidFill>
              </a:rPr>
              <a:t>領収書の発行は </a:t>
            </a:r>
            <a:r>
              <a:rPr lang="en-US" altLang="ja-JP" sz="1000" b="0" dirty="0">
                <a:solidFill>
                  <a:srgbClr val="FF0000"/>
                </a:solidFill>
              </a:rPr>
              <a:t>1</a:t>
            </a:r>
            <a:r>
              <a:rPr lang="ja-JP" altLang="en-US" sz="1000" b="0" dirty="0">
                <a:solidFill>
                  <a:srgbClr val="FF0000"/>
                </a:solidFill>
              </a:rPr>
              <a:t>回のみ</a:t>
            </a:r>
            <a:r>
              <a:rPr lang="ja-JP" altLang="en-US" sz="1000" b="0" dirty="0">
                <a:solidFill>
                  <a:srgbClr val="000000"/>
                </a:solidFill>
              </a:rPr>
              <a:t>になりますので、ダウンロードした領収証は大切に保管していていただき　　　</a:t>
            </a:r>
            <a:endParaRPr lang="en-US" altLang="ja-JP" sz="1000" b="0" dirty="0">
              <a:solidFill>
                <a:srgbClr val="000000"/>
              </a:solidFill>
            </a:endParaRPr>
          </a:p>
          <a:p>
            <a:pPr>
              <a:defRPr/>
            </a:pPr>
            <a:r>
              <a:rPr lang="ja-JP" altLang="en-US" sz="1000" b="0" dirty="0">
                <a:solidFill>
                  <a:srgbClr val="000000"/>
                </a:solidFill>
              </a:rPr>
              <a:t>　ますようお願いします。</a:t>
            </a:r>
          </a:p>
          <a:p>
            <a:pPr>
              <a:defRPr/>
            </a:pPr>
            <a:r>
              <a:rPr lang="ja-JP" altLang="en-US" sz="1000" b="0" dirty="0">
                <a:solidFill>
                  <a:srgbClr val="000000"/>
                </a:solidFill>
              </a:rPr>
              <a:t>・ダウンロードは研修開始日以降に可能となります。</a:t>
            </a:r>
          </a:p>
          <a:p>
            <a:pPr>
              <a:defRPr/>
            </a:pPr>
            <a:r>
              <a:rPr lang="ja-JP" altLang="en-US" sz="1000" b="0" dirty="0">
                <a:solidFill>
                  <a:srgbClr val="000000"/>
                </a:solidFill>
              </a:rPr>
              <a:t>・</a:t>
            </a:r>
            <a:r>
              <a:rPr lang="en-US" altLang="ja-JP" sz="1000" b="0" dirty="0">
                <a:solidFill>
                  <a:srgbClr val="000000"/>
                </a:solidFill>
              </a:rPr>
              <a:t>Web</a:t>
            </a:r>
            <a:r>
              <a:rPr lang="ja-JP" altLang="en-US" sz="1000" b="0" dirty="0">
                <a:solidFill>
                  <a:srgbClr val="000000"/>
                </a:solidFill>
              </a:rPr>
              <a:t>領収書は電子文書となり印紙課税の対象とならないため印紙の貼付は致しません。</a:t>
            </a:r>
          </a:p>
          <a:p>
            <a:pPr>
              <a:defRPr/>
            </a:pPr>
            <a:r>
              <a:rPr lang="ja-JP" altLang="en-US" sz="1000" b="0" dirty="0">
                <a:solidFill>
                  <a:srgbClr val="000000"/>
                </a:solidFill>
              </a:rPr>
              <a:t>・</a:t>
            </a:r>
            <a:r>
              <a:rPr lang="en-US" altLang="ja-JP" sz="1000" b="0" dirty="0">
                <a:solidFill>
                  <a:srgbClr val="000000"/>
                </a:solidFill>
              </a:rPr>
              <a:t>PDF</a:t>
            </a:r>
            <a:r>
              <a:rPr lang="ja-JP" altLang="en-US" sz="1000" b="0" dirty="0">
                <a:solidFill>
                  <a:srgbClr val="000000"/>
                </a:solidFill>
              </a:rPr>
              <a:t>の閲覧環境及び印刷環境は会員様ご自身でご用意の程お願い致します。</a:t>
            </a:r>
          </a:p>
          <a:p>
            <a:pPr>
              <a:defRPr/>
            </a:pPr>
            <a:r>
              <a:rPr lang="ja-JP" altLang="en-US" sz="1000" b="0" dirty="0">
                <a:solidFill>
                  <a:srgbClr val="000000"/>
                </a:solidFill>
              </a:rPr>
              <a:t>・宛名、但書きは変更できません。</a:t>
            </a:r>
            <a:endParaRPr lang="en-US" altLang="ja-JP" sz="1000" b="0" dirty="0">
              <a:solidFill>
                <a:srgbClr val="000000"/>
              </a:solidFill>
            </a:endParaRPr>
          </a:p>
          <a:p>
            <a:pPr>
              <a:defRPr/>
            </a:pPr>
            <a:r>
              <a:rPr lang="ja-JP" altLang="en-US" sz="1000" b="0" dirty="0">
                <a:solidFill>
                  <a:srgbClr val="000000"/>
                </a:solidFill>
              </a:rPr>
              <a:t>（宛名にはお申込みいただいた会員様のアカウント名が表示されます。）</a:t>
            </a:r>
          </a:p>
          <a:p>
            <a:pPr>
              <a:defRPr/>
            </a:pPr>
            <a:r>
              <a:rPr lang="ja-JP" altLang="en-US" sz="1000" b="0" dirty="0">
                <a:solidFill>
                  <a:srgbClr val="000000"/>
                </a:solidFill>
              </a:rPr>
              <a:t>・領収書の日付を変更することはできません。</a:t>
            </a:r>
          </a:p>
          <a:p>
            <a:pPr>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ja-JP" dirty="0">
              <a:solidFill>
                <a:srgbClr val="000000"/>
              </a:solidFill>
              <a:latin typeface="メイリオ"/>
              <a:ea typeface="メイリオ"/>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ja-JP" dirty="0">
              <a:solidFill>
                <a:srgbClr val="000000"/>
              </a:solidFill>
              <a:latin typeface="メイリオ"/>
              <a:ea typeface="メイリオ"/>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44</a:t>
            </a:fld>
            <a:endParaRPr lang="en-US" altLang="ja-JP"/>
          </a:p>
        </p:txBody>
      </p:sp>
      <p:sp>
        <p:nvSpPr>
          <p:cNvPr id="9" name="楕円 8">
            <a:extLst>
              <a:ext uri="{FF2B5EF4-FFF2-40B4-BE49-F238E27FC236}">
                <a16:creationId xmlns:a16="http://schemas.microsoft.com/office/drawing/2014/main" id="{61FA96C2-675B-4E38-9B19-02A2452AF1B2}"/>
              </a:ext>
            </a:extLst>
          </p:cNvPr>
          <p:cNvSpPr/>
          <p:nvPr/>
        </p:nvSpPr>
        <p:spPr>
          <a:xfrm>
            <a:off x="2714752" y="3662085"/>
            <a:ext cx="91440" cy="128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18DC5AFC-AABB-2343-8D9A-310F9307B0A4}"/>
              </a:ext>
            </a:extLst>
          </p:cNvPr>
          <p:cNvGrpSpPr/>
          <p:nvPr/>
        </p:nvGrpSpPr>
        <p:grpSpPr>
          <a:xfrm>
            <a:off x="1007967" y="2582801"/>
            <a:ext cx="4840477" cy="2038648"/>
            <a:chOff x="1008761" y="2451113"/>
            <a:chExt cx="4840477" cy="2038648"/>
          </a:xfrm>
        </p:grpSpPr>
        <p:pic>
          <p:nvPicPr>
            <p:cNvPr id="15" name="図 14" descr="テーブル, Web サイト&#10;&#10;自動的に生成された説明">
              <a:extLst>
                <a:ext uri="{FF2B5EF4-FFF2-40B4-BE49-F238E27FC236}">
                  <a16:creationId xmlns:a16="http://schemas.microsoft.com/office/drawing/2014/main" id="{55C642A8-E1F6-7045-8B7B-931D5770B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761" y="2451113"/>
              <a:ext cx="4840477" cy="2001465"/>
            </a:xfrm>
            <a:prstGeom prst="rect">
              <a:avLst/>
            </a:prstGeom>
          </p:spPr>
        </p:pic>
        <p:sp>
          <p:nvSpPr>
            <p:cNvPr id="23" name="正方形/長方形 22">
              <a:extLst>
                <a:ext uri="{FF2B5EF4-FFF2-40B4-BE49-F238E27FC236}">
                  <a16:creationId xmlns:a16="http://schemas.microsoft.com/office/drawing/2014/main" id="{659C27D6-9DEB-A44E-A715-88C44C007F51}"/>
                </a:ext>
              </a:extLst>
            </p:cNvPr>
            <p:cNvSpPr/>
            <p:nvPr/>
          </p:nvSpPr>
          <p:spPr>
            <a:xfrm>
              <a:off x="4867834" y="3790101"/>
              <a:ext cx="956515" cy="6996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84930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2332B9B7-A29C-4B78-AF1E-794296E0AA74}"/>
              </a:ext>
            </a:extLst>
          </p:cNvPr>
          <p:cNvSpPr>
            <a:spLocks noGrp="1" noChangeArrowheads="1"/>
          </p:cNvSpPr>
          <p:nvPr>
            <p:ph idx="1"/>
          </p:nvPr>
        </p:nvSpPr>
        <p:spPr>
          <a:xfrm>
            <a:off x="549051" y="1059715"/>
            <a:ext cx="5903913" cy="8424862"/>
          </a:xfrm>
        </p:spPr>
        <p:txBody>
          <a:bodyPr/>
          <a:lstStyle/>
          <a:p>
            <a:r>
              <a:rPr lang="ja-JP" altLang="en-US" dirty="0"/>
              <a:t>①キャンセルしたい研修を選択する</a:t>
            </a:r>
            <a:endParaRPr lang="en-US" altLang="ja-JP" dirty="0"/>
          </a:p>
          <a:p>
            <a:pPr lvl="1"/>
            <a:r>
              <a:rPr lang="ja-JP" altLang="en-US" dirty="0"/>
              <a:t>サイドメニューから申込履歴を選択し、キャンセルしたい研修をクリックします。</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br>
              <a:rPr lang="en-US" altLang="ja-JP" dirty="0"/>
            </a:br>
            <a:br>
              <a:rPr lang="en-US" altLang="ja-JP" dirty="0"/>
            </a:br>
            <a:br>
              <a:rPr lang="en-US" altLang="ja-JP" dirty="0"/>
            </a:br>
            <a:r>
              <a:rPr lang="ja-JP" altLang="en-US" dirty="0"/>
              <a:t>②「申込みキャンセル」をクリックする</a:t>
            </a:r>
            <a:endParaRPr lang="en-US" altLang="ja-JP" dirty="0"/>
          </a:p>
          <a:p>
            <a:pPr lvl="1"/>
            <a:r>
              <a:rPr lang="ja-JP" altLang="en-US" dirty="0"/>
              <a:t>該当研修の詳細画面から「申込みキャンセル」を選択してください。</a:t>
            </a:r>
            <a:endParaRPr lang="en-US" altLang="ja-JP" dirty="0"/>
          </a:p>
          <a:p>
            <a:pPr lvl="1"/>
            <a:endParaRPr lang="en-US" altLang="ja-JP" dirty="0"/>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br>
              <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rPr>
            </a:br>
            <a:r>
              <a:rPr lang="ja-JP" altLang="en-US" sz="1400" b="1" dirty="0">
                <a:latin typeface="+mn-ea"/>
              </a:rPr>
              <a:t>　　　　　　　　　　　　　　　</a:t>
            </a:r>
            <a:endParaRPr lang="en-US" altLang="ja-JP" sz="1400" b="1" dirty="0">
              <a:latin typeface="+mn-ea"/>
            </a:endParaRPr>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br>
              <a:rPr lang="en-US" altLang="ja-JP" dirty="0"/>
            </a:br>
            <a:endParaRPr lang="en-US" altLang="ja-JP" dirty="0"/>
          </a:p>
        </p:txBody>
      </p:sp>
      <p:sp>
        <p:nvSpPr>
          <p:cNvPr id="20482" name="Rectangle 2">
            <a:extLst>
              <a:ext uri="{FF2B5EF4-FFF2-40B4-BE49-F238E27FC236}">
                <a16:creationId xmlns:a16="http://schemas.microsoft.com/office/drawing/2014/main" id="{DC3E91DA-8AAB-4E46-91FC-CE6D4386E970}"/>
              </a:ext>
            </a:extLst>
          </p:cNvPr>
          <p:cNvSpPr>
            <a:spLocks noGrp="1" noChangeArrowheads="1"/>
          </p:cNvSpPr>
          <p:nvPr>
            <p:ph type="title"/>
          </p:nvPr>
        </p:nvSpPr>
        <p:spPr/>
        <p:txBody>
          <a:bodyPr/>
          <a:lstStyle/>
          <a:p>
            <a:r>
              <a:rPr lang="ja-JP" altLang="en-US" dirty="0"/>
              <a:t>申込みのキャンセル</a:t>
            </a:r>
          </a:p>
        </p:txBody>
      </p:sp>
      <p:sp>
        <p:nvSpPr>
          <p:cNvPr id="4" name="スライド番号プレースホルダー 3">
            <a:extLst>
              <a:ext uri="{FF2B5EF4-FFF2-40B4-BE49-F238E27FC236}">
                <a16:creationId xmlns:a16="http://schemas.microsoft.com/office/drawing/2014/main" id="{32DD3164-244E-45A4-90BC-847C289CD6CA}"/>
              </a:ext>
            </a:extLst>
          </p:cNvPr>
          <p:cNvSpPr>
            <a:spLocks noGrp="1"/>
          </p:cNvSpPr>
          <p:nvPr>
            <p:ph type="sldNum" sz="quarter" idx="10"/>
          </p:nvPr>
        </p:nvSpPr>
        <p:spPr/>
        <p:txBody>
          <a:bodyPr/>
          <a:lstStyle/>
          <a:p>
            <a:r>
              <a:rPr lang="en-US" altLang="ja-JP"/>
              <a:t>p</a:t>
            </a:r>
            <a:fld id="{7F1F05A7-2387-4DEA-B2CE-BD217481E99D}" type="slidenum">
              <a:rPr lang="en-US" altLang="ja-JP"/>
              <a:pPr/>
              <a:t>45</a:t>
            </a:fld>
            <a:endParaRPr lang="en-US" altLang="ja-JP"/>
          </a:p>
        </p:txBody>
      </p:sp>
      <p:pic>
        <p:nvPicPr>
          <p:cNvPr id="3" name="図 2">
            <a:extLst>
              <a:ext uri="{FF2B5EF4-FFF2-40B4-BE49-F238E27FC236}">
                <a16:creationId xmlns:a16="http://schemas.microsoft.com/office/drawing/2014/main" id="{6BFE8FAA-EAB9-42A7-BEB9-C66EA498D8C1}"/>
              </a:ext>
            </a:extLst>
          </p:cNvPr>
          <p:cNvPicPr>
            <a:picLocks noChangeAspect="1"/>
          </p:cNvPicPr>
          <p:nvPr/>
        </p:nvPicPr>
        <p:blipFill rotWithShape="1">
          <a:blip r:embed="rId2">
            <a:extLst>
              <a:ext uri="{28A0092B-C50C-407E-A947-70E740481C1C}">
                <a14:useLocalDpi xmlns:a14="http://schemas.microsoft.com/office/drawing/2010/main" val="0"/>
              </a:ext>
            </a:extLst>
          </a:blip>
          <a:srcRect r="39737" b="38270"/>
          <a:stretch/>
        </p:blipFill>
        <p:spPr>
          <a:xfrm>
            <a:off x="914387" y="1795814"/>
            <a:ext cx="5173239" cy="3405454"/>
          </a:xfrm>
          <a:prstGeom prst="rect">
            <a:avLst/>
          </a:prstGeom>
        </p:spPr>
      </p:pic>
      <p:sp>
        <p:nvSpPr>
          <p:cNvPr id="22" name="正方形/長方形 21">
            <a:extLst>
              <a:ext uri="{FF2B5EF4-FFF2-40B4-BE49-F238E27FC236}">
                <a16:creationId xmlns:a16="http://schemas.microsoft.com/office/drawing/2014/main" id="{245EB4F4-F1E6-43B6-B72C-8E1BA24E6C6E}"/>
              </a:ext>
            </a:extLst>
          </p:cNvPr>
          <p:cNvSpPr/>
          <p:nvPr/>
        </p:nvSpPr>
        <p:spPr>
          <a:xfrm>
            <a:off x="770374" y="3891100"/>
            <a:ext cx="1180346" cy="2694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12FC23E-BD41-489D-922E-EF048F6BB1BF}"/>
              </a:ext>
            </a:extLst>
          </p:cNvPr>
          <p:cNvSpPr/>
          <p:nvPr/>
        </p:nvSpPr>
        <p:spPr>
          <a:xfrm>
            <a:off x="1036730" y="1880204"/>
            <a:ext cx="761589" cy="756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0" name="Picture 2">
            <a:extLst>
              <a:ext uri="{FF2B5EF4-FFF2-40B4-BE49-F238E27FC236}">
                <a16:creationId xmlns:a16="http://schemas.microsoft.com/office/drawing/2014/main" id="{B7E8E50F-FB5A-4683-98A9-520B2FA7E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12" r="7233"/>
          <a:stretch/>
        </p:blipFill>
        <p:spPr bwMode="auto">
          <a:xfrm>
            <a:off x="1036730" y="6367084"/>
            <a:ext cx="4781550" cy="3117493"/>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6EAB4066-0737-4814-97FB-46CDE52A348E}"/>
              </a:ext>
            </a:extLst>
          </p:cNvPr>
          <p:cNvSpPr/>
          <p:nvPr/>
        </p:nvSpPr>
        <p:spPr>
          <a:xfrm>
            <a:off x="4962399" y="6787522"/>
            <a:ext cx="628504" cy="2925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BFB75F84-D894-41E4-A7C4-183A038C1873}"/>
              </a:ext>
            </a:extLst>
          </p:cNvPr>
          <p:cNvPicPr>
            <a:picLocks noChangeAspect="1"/>
          </p:cNvPicPr>
          <p:nvPr/>
        </p:nvPicPr>
        <p:blipFill rotWithShape="1">
          <a:blip r:embed="rId4">
            <a:extLst>
              <a:ext uri="{28A0092B-C50C-407E-A947-70E740481C1C}">
                <a14:useLocalDpi xmlns:a14="http://schemas.microsoft.com/office/drawing/2010/main" val="0"/>
              </a:ext>
            </a:extLst>
          </a:blip>
          <a:srcRect l="24473" t="31245" r="64612" b="64998"/>
          <a:stretch/>
        </p:blipFill>
        <p:spPr>
          <a:xfrm>
            <a:off x="1168455" y="6811082"/>
            <a:ext cx="540942" cy="133841"/>
          </a:xfrm>
          <a:prstGeom prst="rect">
            <a:avLst/>
          </a:prstGeom>
        </p:spPr>
      </p:pic>
    </p:spTree>
    <p:extLst>
      <p:ext uri="{BB962C8B-B14F-4D97-AF65-F5344CB8AC3E}">
        <p14:creationId xmlns:p14="http://schemas.microsoft.com/office/powerpoint/2010/main" val="604910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a:xfrm>
            <a:off x="476249" y="189374"/>
            <a:ext cx="4391585" cy="452437"/>
          </a:xfrm>
        </p:spPr>
        <p:txBody>
          <a:bodyPr/>
          <a:lstStyle/>
          <a:p>
            <a:r>
              <a:rPr lang="ja-JP" altLang="en-US" dirty="0"/>
              <a:t>申込みのキャンセル</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73809"/>
            <a:ext cx="5903913" cy="8424862"/>
          </a:xfrm>
        </p:spPr>
        <p:txBody>
          <a:bodyPr/>
          <a:lstStyle/>
          <a:p>
            <a:r>
              <a:rPr lang="ja-JP" altLang="en-US" dirty="0"/>
              <a:t>③申込みのキャンセルを確認する</a:t>
            </a:r>
            <a:endParaRPr lang="en-US" altLang="ja-JP" dirty="0"/>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申込みキャンセルの確認画面で「はい」をクリックしてください。</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lang="en-US" altLang="ja-JP" dirty="0">
              <a:solidFill>
                <a:srgbClr val="000000"/>
              </a:solidFill>
              <a:latin typeface="メイリオ"/>
              <a:ea typeface="メイリオ"/>
            </a:endParaRPr>
          </a:p>
          <a:p>
            <a:pPr marL="179388" marR="0" lvl="1" indent="0" algn="l" defTabSz="914400" rtl="0" eaLnBrk="1" fontAlgn="base" latinLnBrk="0" hangingPunct="1">
              <a:lnSpc>
                <a:spcPct val="100000"/>
              </a:lnSpc>
              <a:spcBef>
                <a:spcPct val="100000"/>
              </a:spcBef>
              <a:spcAft>
                <a:spcPct val="0"/>
              </a:spcAft>
              <a:buClrTx/>
              <a:buSzTx/>
              <a:buFont typeface="Wingdings" panose="05000000000000000000" pitchFamily="2" charset="2"/>
              <a:buNone/>
              <a:tabLst/>
              <a:defRPr/>
            </a:pP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ja-JP" dirty="0">
              <a:solidFill>
                <a:srgbClr val="000000"/>
              </a:solidFill>
              <a:latin typeface="メイリオ"/>
              <a:ea typeface="メイリオ"/>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ja-JP" dirty="0">
              <a:solidFill>
                <a:srgbClr val="000000"/>
              </a:solidFill>
              <a:latin typeface="メイリオ"/>
              <a:ea typeface="メイリオ"/>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ja-JP" dirty="0">
              <a:solidFill>
                <a:srgbClr val="000000"/>
              </a:solidFill>
              <a:latin typeface="メイリオ"/>
              <a:ea typeface="メイリオ"/>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ja-JP" dirty="0">
              <a:solidFill>
                <a:srgbClr val="000000"/>
              </a:solidFill>
              <a:latin typeface="メイリオ"/>
              <a:ea typeface="メイリオ"/>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ja-JP" dirty="0">
              <a:solidFill>
                <a:srgbClr val="000000"/>
              </a:solidFill>
              <a:latin typeface="メイリオ"/>
              <a:ea typeface="メイリオ"/>
            </a:endParaRPr>
          </a:p>
          <a:p>
            <a:pPr marL="0" marR="0" lvl="0" indent="0" algn="l" defTabSz="914400" rtl="0" eaLnBrk="1" fontAlgn="base" latinLnBrk="0" hangingPunct="1">
              <a:lnSpc>
                <a:spcPct val="100000"/>
              </a:lnSpc>
              <a:spcBef>
                <a:spcPct val="50000"/>
              </a:spcBef>
              <a:spcAft>
                <a:spcPct val="0"/>
              </a:spcAft>
              <a:buClrTx/>
              <a:buSzTx/>
              <a:buFontTx/>
              <a:buNone/>
              <a:tabLst/>
              <a:defRPr/>
            </a:pPr>
            <a:br>
              <a:rPr lang="en-US" altLang="ja-JP" dirty="0">
                <a:solidFill>
                  <a:srgbClr val="000000"/>
                </a:solidFill>
                <a:latin typeface="メイリオ"/>
                <a:ea typeface="メイリオ"/>
              </a:rPr>
            </a:br>
            <a:endParaRPr lang="en-US" altLang="ja-JP" dirty="0">
              <a:solidFill>
                <a:srgbClr val="000000"/>
              </a:solidFill>
              <a:latin typeface="メイリオ"/>
              <a:ea typeface="メイリオ"/>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④申込みキャンセルの完了</a:t>
            </a:r>
            <a:br>
              <a:rPr kumimoji="1" lang="en-US" altLang="ja-JP" sz="1400" b="1" i="0" u="none" strike="noStrike" kern="1200" cap="none" spc="0" normalizeH="0" baseline="0" noProof="0" dirty="0">
                <a:ln>
                  <a:noFill/>
                </a:ln>
                <a:solidFill>
                  <a:srgbClr val="000000"/>
                </a:solidFill>
                <a:effectLst/>
                <a:uLnTx/>
                <a:uFillTx/>
                <a:latin typeface="メイリオ"/>
                <a:ea typeface="メイリオ"/>
                <a:cs typeface="+mn-cs"/>
              </a:rPr>
            </a:b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　</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下記画面が表示されましたら、</a:t>
            </a:r>
            <a:r>
              <a:rPr lang="ja-JP" altLang="en-US" sz="1000" b="0" dirty="0">
                <a:solidFill>
                  <a:srgbClr val="000000"/>
                </a:solidFill>
                <a:latin typeface="メイリオ"/>
                <a:ea typeface="メイリオ"/>
              </a:rPr>
              <a:t>研修の</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申込みキャンセルは完了です。</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endParaRPr lang="en-US" altLang="ja-JP" dirty="0"/>
          </a:p>
          <a:p>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46</a:t>
            </a:fld>
            <a:endParaRPr lang="en-US" altLang="ja-JP"/>
          </a:p>
        </p:txBody>
      </p:sp>
      <p:sp>
        <p:nvSpPr>
          <p:cNvPr id="9" name="楕円 8">
            <a:extLst>
              <a:ext uri="{FF2B5EF4-FFF2-40B4-BE49-F238E27FC236}">
                <a16:creationId xmlns:a16="http://schemas.microsoft.com/office/drawing/2014/main" id="{61FA96C2-675B-4E38-9B19-02A2452AF1B2}"/>
              </a:ext>
            </a:extLst>
          </p:cNvPr>
          <p:cNvSpPr/>
          <p:nvPr/>
        </p:nvSpPr>
        <p:spPr>
          <a:xfrm>
            <a:off x="2714752" y="3152508"/>
            <a:ext cx="91440" cy="128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7BC57C4B-52DD-4BB5-B36E-E895A6C1C656}"/>
              </a:ext>
            </a:extLst>
          </p:cNvPr>
          <p:cNvPicPr>
            <a:picLocks noChangeAspect="1"/>
          </p:cNvPicPr>
          <p:nvPr/>
        </p:nvPicPr>
        <p:blipFill rotWithShape="1">
          <a:blip r:embed="rId2">
            <a:extLst>
              <a:ext uri="{28A0092B-C50C-407E-A947-70E740481C1C}">
                <a14:useLocalDpi xmlns:a14="http://schemas.microsoft.com/office/drawing/2010/main" val="0"/>
              </a:ext>
            </a:extLst>
          </a:blip>
          <a:srcRect b="45465"/>
          <a:stretch/>
        </p:blipFill>
        <p:spPr>
          <a:xfrm>
            <a:off x="933001" y="7326915"/>
            <a:ext cx="4838348" cy="1892799"/>
          </a:xfrm>
          <a:prstGeom prst="rect">
            <a:avLst/>
          </a:prstGeom>
        </p:spPr>
      </p:pic>
      <p:sp>
        <p:nvSpPr>
          <p:cNvPr id="14" name="正方形/長方形 13">
            <a:extLst>
              <a:ext uri="{FF2B5EF4-FFF2-40B4-BE49-F238E27FC236}">
                <a16:creationId xmlns:a16="http://schemas.microsoft.com/office/drawing/2014/main" id="{DC9E366E-3522-4C25-AADD-AA6BAA9A98D3}"/>
              </a:ext>
            </a:extLst>
          </p:cNvPr>
          <p:cNvSpPr/>
          <p:nvPr/>
        </p:nvSpPr>
        <p:spPr>
          <a:xfrm>
            <a:off x="1090199" y="1837582"/>
            <a:ext cx="496554" cy="48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E914C7D-A4AC-403F-926D-D5E227F77D4A}"/>
              </a:ext>
            </a:extLst>
          </p:cNvPr>
          <p:cNvSpPr/>
          <p:nvPr/>
        </p:nvSpPr>
        <p:spPr>
          <a:xfrm>
            <a:off x="933001" y="5790608"/>
            <a:ext cx="569074" cy="515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4" name="Picture 2">
            <a:extLst>
              <a:ext uri="{FF2B5EF4-FFF2-40B4-BE49-F238E27FC236}">
                <a16:creationId xmlns:a16="http://schemas.microsoft.com/office/drawing/2014/main" id="{49A103F7-DFC7-43BF-BD7F-A02648795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06" y="1611710"/>
            <a:ext cx="5205150" cy="512080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642F9440-9968-4BC4-8FC6-CC01A074081E}"/>
              </a:ext>
            </a:extLst>
          </p:cNvPr>
          <p:cNvSpPr/>
          <p:nvPr/>
        </p:nvSpPr>
        <p:spPr>
          <a:xfrm>
            <a:off x="3875315" y="6243920"/>
            <a:ext cx="1463040" cy="3544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2B8D59D1-E3DC-48EC-9511-F9ECC4FB2EA8}"/>
              </a:ext>
            </a:extLst>
          </p:cNvPr>
          <p:cNvPicPr>
            <a:picLocks noChangeAspect="1"/>
          </p:cNvPicPr>
          <p:nvPr/>
        </p:nvPicPr>
        <p:blipFill rotWithShape="1">
          <a:blip r:embed="rId4">
            <a:extLst>
              <a:ext uri="{28A0092B-C50C-407E-A947-70E740481C1C}">
                <a14:useLocalDpi xmlns:a14="http://schemas.microsoft.com/office/drawing/2010/main" val="0"/>
              </a:ext>
            </a:extLst>
          </a:blip>
          <a:srcRect l="24473" t="31245" r="64612" b="64998"/>
          <a:stretch/>
        </p:blipFill>
        <p:spPr>
          <a:xfrm>
            <a:off x="1091992" y="2014849"/>
            <a:ext cx="540942" cy="133841"/>
          </a:xfrm>
          <a:prstGeom prst="rect">
            <a:avLst/>
          </a:prstGeom>
        </p:spPr>
      </p:pic>
      <p:sp>
        <p:nvSpPr>
          <p:cNvPr id="17" name="正方形/長方形 16">
            <a:extLst>
              <a:ext uri="{FF2B5EF4-FFF2-40B4-BE49-F238E27FC236}">
                <a16:creationId xmlns:a16="http://schemas.microsoft.com/office/drawing/2014/main" id="{CE6EC2D3-9747-42B8-98ED-A07555269F2D}"/>
              </a:ext>
            </a:extLst>
          </p:cNvPr>
          <p:cNvSpPr/>
          <p:nvPr/>
        </p:nvSpPr>
        <p:spPr>
          <a:xfrm>
            <a:off x="981668" y="7453153"/>
            <a:ext cx="520407" cy="42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808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p:txBody>
          <a:bodyPr/>
          <a:lstStyle/>
          <a:p>
            <a:r>
              <a:rPr lang="en-US" altLang="ja-JP" dirty="0"/>
              <a:t>1.</a:t>
            </a:r>
            <a:r>
              <a:rPr lang="ja-JP" altLang="en-US" dirty="0"/>
              <a:t> マナブル新規登録方法</a:t>
            </a:r>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5</a:t>
            </a:fld>
            <a:endParaRPr lang="en-US" altLang="ja-JP"/>
          </a:p>
        </p:txBody>
      </p:sp>
      <p:sp>
        <p:nvSpPr>
          <p:cNvPr id="3" name="コンテンツ プレースホルダー 2">
            <a:extLst>
              <a:ext uri="{FF2B5EF4-FFF2-40B4-BE49-F238E27FC236}">
                <a16:creationId xmlns:a16="http://schemas.microsoft.com/office/drawing/2014/main" id="{5415FE81-155C-4FB2-806B-6426A0200DE0}"/>
              </a:ext>
            </a:extLst>
          </p:cNvPr>
          <p:cNvSpPr>
            <a:spLocks noGrp="1"/>
          </p:cNvSpPr>
          <p:nvPr>
            <p:ph idx="1"/>
          </p:nvPr>
        </p:nvSpPr>
        <p:spPr>
          <a:xfrm>
            <a:off x="404813" y="992188"/>
            <a:ext cx="6048376" cy="8424862"/>
          </a:xfrm>
        </p:spPr>
        <p:txBody>
          <a:bodyPr/>
          <a:lstStyle/>
          <a:p>
            <a:r>
              <a:rPr lang="en-US" altLang="ja-JP" dirty="0"/>
              <a:t>《</a:t>
            </a:r>
            <a:r>
              <a:rPr lang="ja-JP" altLang="en-US"/>
              <a:t>スマホトップページ</a:t>
            </a:r>
            <a:r>
              <a:rPr lang="en-US" altLang="ja-JP" dirty="0"/>
              <a:t>》</a:t>
            </a:r>
            <a:r>
              <a:rPr lang="ja-JP" altLang="en-US"/>
              <a:t>　　　　　　</a:t>
            </a:r>
            <a:r>
              <a:rPr lang="en-US" altLang="ja-JP" dirty="0"/>
              <a:t>《</a:t>
            </a:r>
            <a:r>
              <a:rPr lang="ja-JP" altLang="en-US"/>
              <a:t>スマホログイン画面</a:t>
            </a:r>
            <a:r>
              <a:rPr lang="en-US" altLang="ja-JP" dirty="0"/>
              <a:t>》</a:t>
            </a:r>
            <a:endParaRPr kumimoji="1" lang="ja-JP" altLang="en-US" dirty="0"/>
          </a:p>
        </p:txBody>
      </p:sp>
      <p:pic>
        <p:nvPicPr>
          <p:cNvPr id="7" name="図 6">
            <a:extLst>
              <a:ext uri="{FF2B5EF4-FFF2-40B4-BE49-F238E27FC236}">
                <a16:creationId xmlns:a16="http://schemas.microsoft.com/office/drawing/2014/main" id="{69729F0F-326E-48B9-BF84-47ECAA3C4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762" y="1420200"/>
            <a:ext cx="2992426" cy="7819623"/>
          </a:xfrm>
          <a:prstGeom prst="rect">
            <a:avLst/>
          </a:prstGeom>
        </p:spPr>
      </p:pic>
      <p:pic>
        <p:nvPicPr>
          <p:cNvPr id="12" name="図 11">
            <a:extLst>
              <a:ext uri="{FF2B5EF4-FFF2-40B4-BE49-F238E27FC236}">
                <a16:creationId xmlns:a16="http://schemas.microsoft.com/office/drawing/2014/main" id="{ED14AC7E-5C44-46F5-AAA2-D9F772CAC32B}"/>
              </a:ext>
            </a:extLst>
          </p:cNvPr>
          <p:cNvPicPr>
            <a:picLocks noChangeAspect="1"/>
          </p:cNvPicPr>
          <p:nvPr/>
        </p:nvPicPr>
        <p:blipFill rotWithShape="1">
          <a:blip r:embed="rId3">
            <a:extLst>
              <a:ext uri="{28A0092B-C50C-407E-A947-70E740481C1C}">
                <a14:useLocalDpi xmlns:a14="http://schemas.microsoft.com/office/drawing/2010/main" val="0"/>
              </a:ext>
            </a:extLst>
          </a:blip>
          <a:srcRect b="62180"/>
          <a:stretch/>
        </p:blipFill>
        <p:spPr>
          <a:xfrm>
            <a:off x="404812" y="1382233"/>
            <a:ext cx="2870689" cy="8006681"/>
          </a:xfrm>
          <a:prstGeom prst="rect">
            <a:avLst/>
          </a:prstGeom>
        </p:spPr>
      </p:pic>
      <p:pic>
        <p:nvPicPr>
          <p:cNvPr id="2050" name="Picture 2">
            <a:extLst>
              <a:ext uri="{FF2B5EF4-FFF2-40B4-BE49-F238E27FC236}">
                <a16:creationId xmlns:a16="http://schemas.microsoft.com/office/drawing/2014/main" id="{D1783A39-E8EA-4AA3-B25E-B11DA44A9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41" y="8862329"/>
            <a:ext cx="2852738" cy="521173"/>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6101CE5F-AB1E-482A-887C-6B37F7736BCC}"/>
              </a:ext>
            </a:extLst>
          </p:cNvPr>
          <p:cNvSpPr/>
          <p:nvPr/>
        </p:nvSpPr>
        <p:spPr>
          <a:xfrm>
            <a:off x="2343418" y="8878223"/>
            <a:ext cx="932083" cy="5052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DCFC02C-EDCE-42C4-BEC0-B0AB61143726}"/>
              </a:ext>
            </a:extLst>
          </p:cNvPr>
          <p:cNvSpPr/>
          <p:nvPr/>
        </p:nvSpPr>
        <p:spPr>
          <a:xfrm>
            <a:off x="581025" y="9005544"/>
            <a:ext cx="209550" cy="234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49E232B-3AFD-406B-B9E2-F31E92083D8C}"/>
              </a:ext>
            </a:extLst>
          </p:cNvPr>
          <p:cNvSpPr/>
          <p:nvPr/>
        </p:nvSpPr>
        <p:spPr>
          <a:xfrm>
            <a:off x="3609975" y="8908171"/>
            <a:ext cx="209550" cy="234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2">
            <a:extLst>
              <a:ext uri="{FF2B5EF4-FFF2-40B4-BE49-F238E27FC236}">
                <a16:creationId xmlns:a16="http://schemas.microsoft.com/office/drawing/2014/main" id="{BEC47368-7D1E-472D-A177-E48A0C7D9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639" y="8807263"/>
            <a:ext cx="2948719" cy="538708"/>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a:extLst>
              <a:ext uri="{FF2B5EF4-FFF2-40B4-BE49-F238E27FC236}">
                <a16:creationId xmlns:a16="http://schemas.microsoft.com/office/drawing/2014/main" id="{41473EED-0019-4D6C-9BFA-E41EDF567D4B}"/>
              </a:ext>
            </a:extLst>
          </p:cNvPr>
          <p:cNvSpPr/>
          <p:nvPr/>
        </p:nvSpPr>
        <p:spPr>
          <a:xfrm>
            <a:off x="3619024" y="8950478"/>
            <a:ext cx="209550" cy="234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900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9DC435D-F5DF-4CB5-A783-676891B67305}"/>
              </a:ext>
            </a:extLst>
          </p:cNvPr>
          <p:cNvPicPr>
            <a:picLocks noChangeAspect="1"/>
          </p:cNvPicPr>
          <p:nvPr/>
        </p:nvPicPr>
        <p:blipFill>
          <a:blip r:embed="rId2"/>
          <a:stretch>
            <a:fillRect/>
          </a:stretch>
        </p:blipFill>
        <p:spPr>
          <a:xfrm>
            <a:off x="549275" y="3479577"/>
            <a:ext cx="5522377" cy="3106788"/>
          </a:xfrm>
          <a:prstGeom prst="rect">
            <a:avLst/>
          </a:prstGeom>
        </p:spPr>
      </p:pic>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p:txBody>
          <a:bodyPr/>
          <a:lstStyle/>
          <a:p>
            <a:r>
              <a:rPr lang="en-US" altLang="ja-JP" dirty="0"/>
              <a:t>1.</a:t>
            </a:r>
            <a:r>
              <a:rPr lang="ja-JP" altLang="en-US" dirty="0"/>
              <a:t> マナブル新規登録方法</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73809"/>
            <a:ext cx="5903913" cy="8424862"/>
          </a:xfrm>
        </p:spPr>
        <p:txBody>
          <a:bodyPr/>
          <a:lstStyle/>
          <a:p>
            <a:r>
              <a:rPr lang="en-US" altLang="ja-JP" sz="1000" dirty="0"/>
              <a:t>※</a:t>
            </a:r>
            <a:r>
              <a:rPr lang="ja-JP" altLang="en-US" sz="1000" dirty="0"/>
              <a:t>ここから看護協会会員向けの登録方法をご案内します。</a:t>
            </a:r>
            <a:br>
              <a:rPr lang="en-US" altLang="ja-JP" sz="1000" dirty="0"/>
            </a:br>
            <a:r>
              <a:rPr lang="ja-JP" altLang="en-US" sz="1000" dirty="0"/>
              <a:t>　看護協会非会員の方は、</a:t>
            </a:r>
            <a:r>
              <a:rPr lang="en-US" altLang="ja-JP" sz="1000" dirty="0"/>
              <a:t>p.9</a:t>
            </a:r>
            <a:r>
              <a:rPr lang="ja-JP" altLang="en-US" sz="1000" dirty="0"/>
              <a:t>「看護協会非会員の場合」をご覧ください。</a:t>
            </a:r>
            <a:endParaRPr lang="en-US" altLang="ja-JP" sz="1000" dirty="0"/>
          </a:p>
          <a:p>
            <a:endParaRPr lang="en-US" altLang="ja-JP" sz="1000" dirty="0"/>
          </a:p>
          <a:p>
            <a:endParaRPr lang="en-US" altLang="ja-JP" dirty="0"/>
          </a:p>
          <a:p>
            <a:r>
              <a:rPr lang="ja-JP" altLang="en-US" dirty="0"/>
              <a:t>③照合情報を入力する</a:t>
            </a:r>
            <a:endParaRPr lang="en-US" altLang="ja-JP" dirty="0"/>
          </a:p>
          <a:p>
            <a:pPr lvl="1"/>
            <a:r>
              <a:rPr lang="ja-JP" altLang="en-US" dirty="0"/>
              <a:t>看護協会会員登録時の情報と同じ情報を入力してください。</a:t>
            </a:r>
            <a:br>
              <a:rPr lang="en-US" altLang="ja-JP" dirty="0"/>
            </a:br>
            <a:r>
              <a:rPr lang="ja-JP" altLang="en-US" dirty="0"/>
              <a:t>情報入力後、「本登録メールを送信」をクリックしてください。</a:t>
            </a:r>
            <a:br>
              <a:rPr lang="en-US" altLang="ja-JP" dirty="0"/>
            </a:br>
            <a:r>
              <a:rPr lang="ja-JP" altLang="en-US" dirty="0"/>
              <a:t>照合情報が一致すると、本登録メールが送信されます。</a:t>
            </a:r>
            <a:br>
              <a:rPr lang="en-US" altLang="ja-JP" dirty="0"/>
            </a:br>
            <a:br>
              <a:rPr lang="en-US" altLang="ja-JP" dirty="0"/>
            </a:br>
            <a:r>
              <a:rPr lang="en-US" altLang="ja-JP" b="1" dirty="0"/>
              <a:t>※</a:t>
            </a:r>
            <a:r>
              <a:rPr lang="ja-JP" altLang="en-US" b="1" dirty="0"/>
              <a:t>あらかじめ「</a:t>
            </a:r>
            <a:r>
              <a:rPr lang="en-US" altLang="ja-JP" b="1" dirty="0"/>
              <a:t>@manaable.com</a:t>
            </a:r>
            <a:r>
              <a:rPr lang="ja-JP" altLang="en-US" b="1" dirty="0"/>
              <a:t>」のドメインを受信できるように設定しておいてください。</a:t>
            </a:r>
            <a:endParaRPr lang="en-US" altLang="ja-JP" b="1"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lvl="1"/>
            <a:endParaRPr lang="en-US" altLang="ja-JP" dirty="0"/>
          </a:p>
          <a:p>
            <a:endParaRPr lang="en-US" altLang="ja-JP" dirty="0"/>
          </a:p>
          <a:p>
            <a:endParaRPr lang="en-US" altLang="ja-JP" dirty="0"/>
          </a:p>
          <a:p>
            <a:br>
              <a:rPr lang="en-US" altLang="ja-JP" dirty="0"/>
            </a:br>
            <a:endParaRPr lang="en-US" altLang="ja-JP" dirty="0"/>
          </a:p>
          <a:p>
            <a:endParaRPr lang="en-US" altLang="ja-JP" dirty="0"/>
          </a:p>
          <a:p>
            <a:endParaRPr lang="en-US" altLang="ja-JP" dirty="0"/>
          </a:p>
          <a:p>
            <a:r>
              <a:rPr lang="ja-JP" altLang="en-US" dirty="0"/>
              <a:t>照合情報</a:t>
            </a:r>
            <a:endParaRPr lang="en-US" altLang="ja-JP" dirty="0"/>
          </a:p>
          <a:p>
            <a:endParaRPr lang="en-US" altLang="ja-JP" dirty="0"/>
          </a:p>
          <a:p>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6</a:t>
            </a:fld>
            <a:endParaRPr lang="en-US" altLang="ja-JP"/>
          </a:p>
        </p:txBody>
      </p:sp>
      <p:sp>
        <p:nvSpPr>
          <p:cNvPr id="8" name="AutoShape 82">
            <a:extLst>
              <a:ext uri="{FF2B5EF4-FFF2-40B4-BE49-F238E27FC236}">
                <a16:creationId xmlns:a16="http://schemas.microsoft.com/office/drawing/2014/main" id="{CD8D2E4C-097F-4C37-8092-D7C5B3459D31}"/>
              </a:ext>
            </a:extLst>
          </p:cNvPr>
          <p:cNvSpPr>
            <a:spLocks noChangeArrowheads="1"/>
          </p:cNvSpPr>
          <p:nvPr/>
        </p:nvSpPr>
        <p:spPr bwMode="auto">
          <a:xfrm>
            <a:off x="549275" y="1445024"/>
            <a:ext cx="2210604" cy="401830"/>
          </a:xfrm>
          <a:prstGeom prst="homePlate">
            <a:avLst>
              <a:gd name="adj" fmla="val 25472"/>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看護協会会員の場合</a:t>
            </a:r>
          </a:p>
        </p:txBody>
      </p:sp>
      <p:graphicFrame>
        <p:nvGraphicFramePr>
          <p:cNvPr id="3" name="表 5">
            <a:extLst>
              <a:ext uri="{FF2B5EF4-FFF2-40B4-BE49-F238E27FC236}">
                <a16:creationId xmlns:a16="http://schemas.microsoft.com/office/drawing/2014/main" id="{7F3CE2D8-FA27-4417-921A-C979DE597E72}"/>
              </a:ext>
            </a:extLst>
          </p:cNvPr>
          <p:cNvGraphicFramePr>
            <a:graphicFrameLocks noGrp="1"/>
          </p:cNvGraphicFramePr>
          <p:nvPr>
            <p:extLst>
              <p:ext uri="{D42A27DB-BD31-4B8C-83A1-F6EECF244321}">
                <p14:modId xmlns:p14="http://schemas.microsoft.com/office/powerpoint/2010/main" val="411721851"/>
              </p:ext>
            </p:extLst>
          </p:nvPr>
        </p:nvGraphicFramePr>
        <p:xfrm>
          <a:off x="790670" y="6693979"/>
          <a:ext cx="5280982" cy="594360"/>
        </p:xfrm>
        <a:graphic>
          <a:graphicData uri="http://schemas.openxmlformats.org/drawingml/2006/table">
            <a:tbl>
              <a:tblPr firstRow="1" bandRow="1">
                <a:tableStyleId>{5940675A-B579-460E-94D1-54222C63F5DA}</a:tableStyleId>
              </a:tblPr>
              <a:tblGrid>
                <a:gridCol w="1716668">
                  <a:extLst>
                    <a:ext uri="{9D8B030D-6E8A-4147-A177-3AD203B41FA5}">
                      <a16:colId xmlns:a16="http://schemas.microsoft.com/office/drawing/2014/main" val="2298958608"/>
                    </a:ext>
                  </a:extLst>
                </a:gridCol>
                <a:gridCol w="3564314">
                  <a:extLst>
                    <a:ext uri="{9D8B030D-6E8A-4147-A177-3AD203B41FA5}">
                      <a16:colId xmlns:a16="http://schemas.microsoft.com/office/drawing/2014/main" val="3622480621"/>
                    </a:ext>
                  </a:extLst>
                </a:gridCol>
              </a:tblGrid>
              <a:tr h="370840">
                <a:tc>
                  <a:txBody>
                    <a:bodyPr/>
                    <a:lstStyle/>
                    <a:p>
                      <a:r>
                        <a:rPr kumimoji="1" lang="ja-JP" altLang="en-US" sz="1100" dirty="0"/>
                        <a:t>メールアドレス</a:t>
                      </a:r>
                    </a:p>
                  </a:txBody>
                  <a:tcPr anchor="ctr"/>
                </a:tc>
                <a:tc>
                  <a:txBody>
                    <a:bodyPr/>
                    <a:lstStyle/>
                    <a:p>
                      <a:r>
                        <a:rPr kumimoji="1" lang="ja-JP" altLang="en-US" sz="1100" dirty="0"/>
                        <a:t>マナブルで使用するメールアドレスです</a:t>
                      </a:r>
                      <a:endParaRPr kumimoji="1" lang="en-US" altLang="ja-JP" sz="1100" dirty="0"/>
                    </a:p>
                    <a:p>
                      <a:r>
                        <a:rPr kumimoji="1" lang="ja-JP" altLang="en-US" sz="1100" dirty="0"/>
                        <a:t>通知メールを受信するため、普段使用するメールアドレスをご入力ください</a:t>
                      </a:r>
                      <a:endParaRPr kumimoji="1" lang="en-US" altLang="ja-JP" sz="1100" dirty="0"/>
                    </a:p>
                  </a:txBody>
                  <a:tcPr anchor="ctr"/>
                </a:tc>
                <a:extLst>
                  <a:ext uri="{0D108BD9-81ED-4DB2-BD59-A6C34878D82A}">
                    <a16:rowId xmlns:a16="http://schemas.microsoft.com/office/drawing/2014/main" val="1860142121"/>
                  </a:ext>
                </a:extLst>
              </a:tr>
            </a:tbl>
          </a:graphicData>
        </a:graphic>
      </p:graphicFrame>
      <p:graphicFrame>
        <p:nvGraphicFramePr>
          <p:cNvPr id="11" name="表 5">
            <a:extLst>
              <a:ext uri="{FF2B5EF4-FFF2-40B4-BE49-F238E27FC236}">
                <a16:creationId xmlns:a16="http://schemas.microsoft.com/office/drawing/2014/main" id="{6CFC4FE2-8B1B-4090-B349-190D13608126}"/>
              </a:ext>
            </a:extLst>
          </p:cNvPr>
          <p:cNvGraphicFramePr>
            <a:graphicFrameLocks noGrp="1"/>
          </p:cNvGraphicFramePr>
          <p:nvPr>
            <p:extLst>
              <p:ext uri="{D42A27DB-BD31-4B8C-83A1-F6EECF244321}">
                <p14:modId xmlns:p14="http://schemas.microsoft.com/office/powerpoint/2010/main" val="3095855579"/>
              </p:ext>
            </p:extLst>
          </p:nvPr>
        </p:nvGraphicFramePr>
        <p:xfrm>
          <a:off x="790670" y="7859388"/>
          <a:ext cx="5280982" cy="1236763"/>
        </p:xfrm>
        <a:graphic>
          <a:graphicData uri="http://schemas.openxmlformats.org/drawingml/2006/table">
            <a:tbl>
              <a:tblPr firstRow="1" bandRow="1">
                <a:tableStyleId>{5940675A-B579-460E-94D1-54222C63F5DA}</a:tableStyleId>
              </a:tblPr>
              <a:tblGrid>
                <a:gridCol w="1716668">
                  <a:extLst>
                    <a:ext uri="{9D8B030D-6E8A-4147-A177-3AD203B41FA5}">
                      <a16:colId xmlns:a16="http://schemas.microsoft.com/office/drawing/2014/main" val="2298958608"/>
                    </a:ext>
                  </a:extLst>
                </a:gridCol>
                <a:gridCol w="3564314">
                  <a:extLst>
                    <a:ext uri="{9D8B030D-6E8A-4147-A177-3AD203B41FA5}">
                      <a16:colId xmlns:a16="http://schemas.microsoft.com/office/drawing/2014/main" val="3622480621"/>
                    </a:ext>
                  </a:extLst>
                </a:gridCol>
              </a:tblGrid>
              <a:tr h="213360">
                <a:tc>
                  <a:txBody>
                    <a:bodyPr/>
                    <a:lstStyle/>
                    <a:p>
                      <a:r>
                        <a:rPr kumimoji="1" lang="ja-JP" altLang="en-US" sz="1100" dirty="0"/>
                        <a:t>県協会会員番号</a:t>
                      </a:r>
                    </a:p>
                  </a:txBody>
                  <a:tcPr anchor="ctr"/>
                </a:tc>
                <a:tc>
                  <a:txBody>
                    <a:bodyPr/>
                    <a:lstStyle/>
                    <a:p>
                      <a:r>
                        <a:rPr kumimoji="1" lang="ja-JP" altLang="en-US" sz="1100" dirty="0"/>
                        <a:t>看護協会会員登録時に発行される</a:t>
                      </a:r>
                      <a:r>
                        <a:rPr kumimoji="1" lang="en-US" altLang="ja-JP" sz="1100" b="1" dirty="0"/>
                        <a:t>6</a:t>
                      </a:r>
                      <a:r>
                        <a:rPr kumimoji="1" lang="ja-JP" altLang="en-US" sz="1100" b="1" dirty="0"/>
                        <a:t>桁の番号</a:t>
                      </a:r>
                      <a:r>
                        <a:rPr kumimoji="1" lang="ja-JP" altLang="en-US" sz="1100" dirty="0"/>
                        <a:t>です</a:t>
                      </a:r>
                      <a:endParaRPr kumimoji="1" lang="en-US" altLang="ja-JP" sz="1100" dirty="0"/>
                    </a:p>
                    <a:p>
                      <a:r>
                        <a:rPr kumimoji="1" lang="ja-JP" altLang="en-US" sz="1100" dirty="0"/>
                        <a:t>不明な場合は</a:t>
                      </a:r>
                      <a:r>
                        <a:rPr lang="ja-JP" altLang="en-US" sz="1100" dirty="0"/>
                        <a:t>熊本県</a:t>
                      </a:r>
                      <a:r>
                        <a:rPr kumimoji="1" lang="ja-JP" altLang="en-US" sz="1100" dirty="0"/>
                        <a:t>看護協会にお問合わせください</a:t>
                      </a:r>
                    </a:p>
                  </a:txBody>
                  <a:tcPr anchor="ctr"/>
                </a:tc>
                <a:extLst>
                  <a:ext uri="{0D108BD9-81ED-4DB2-BD59-A6C34878D82A}">
                    <a16:rowId xmlns:a16="http://schemas.microsoft.com/office/drawing/2014/main" val="1860142121"/>
                  </a:ext>
                </a:extLst>
              </a:tr>
              <a:tr h="418472">
                <a:tc>
                  <a:txBody>
                    <a:bodyPr/>
                    <a:lstStyle/>
                    <a:p>
                      <a:r>
                        <a:rPr kumimoji="1" lang="ja-JP" altLang="en-US" sz="1100" dirty="0"/>
                        <a:t>日本看護協会会員番号</a:t>
                      </a:r>
                    </a:p>
                  </a:txBody>
                  <a:tcPr anchor="ctr"/>
                </a:tc>
                <a:tc>
                  <a:txBody>
                    <a:bodyPr/>
                    <a:lstStyle/>
                    <a:p>
                      <a:r>
                        <a:rPr kumimoji="1" lang="ja-JP" altLang="en-US" sz="1100" dirty="0"/>
                        <a:t>看護協会会員登録時に発行される</a:t>
                      </a:r>
                      <a:r>
                        <a:rPr kumimoji="1" lang="en-US" altLang="ja-JP" sz="1100" b="1" dirty="0"/>
                        <a:t>8</a:t>
                      </a:r>
                      <a:r>
                        <a:rPr kumimoji="1" lang="ja-JP" altLang="en-US" sz="1100" b="1" dirty="0"/>
                        <a:t>桁の番号</a:t>
                      </a:r>
                      <a:r>
                        <a:rPr kumimoji="1" lang="ja-JP" altLang="en-US" sz="1100" dirty="0"/>
                        <a:t>です</a:t>
                      </a:r>
                    </a:p>
                    <a:p>
                      <a:r>
                        <a:rPr kumimoji="1" lang="ja-JP" altLang="en-US" sz="1100" dirty="0"/>
                        <a:t>不明な場合は熊本県看護協会にお問合わせください</a:t>
                      </a:r>
                    </a:p>
                  </a:txBody>
                  <a:tcPr anchor="ctr"/>
                </a:tc>
                <a:extLst>
                  <a:ext uri="{0D108BD9-81ED-4DB2-BD59-A6C34878D82A}">
                    <a16:rowId xmlns:a16="http://schemas.microsoft.com/office/drawing/2014/main" val="3857843741"/>
                  </a:ext>
                </a:extLst>
              </a:tr>
              <a:tr h="383323">
                <a:tc>
                  <a:txBody>
                    <a:bodyPr/>
                    <a:lstStyle/>
                    <a:p>
                      <a:r>
                        <a:rPr kumimoji="1" lang="ja-JP" altLang="en-US" sz="1100" dirty="0"/>
                        <a:t>生年月日</a:t>
                      </a:r>
                    </a:p>
                  </a:txBody>
                  <a:tcPr anchor="ctr"/>
                </a:tc>
                <a:tc>
                  <a:txBody>
                    <a:bodyPr/>
                    <a:lstStyle/>
                    <a:p>
                      <a:r>
                        <a:rPr kumimoji="1" lang="ja-JP" altLang="en-US" sz="1100" b="1" dirty="0"/>
                        <a:t>西暦</a:t>
                      </a:r>
                      <a:r>
                        <a:rPr kumimoji="1" lang="ja-JP" altLang="en-US" sz="1100" dirty="0"/>
                        <a:t>で生年月日を入力してください</a:t>
                      </a:r>
                    </a:p>
                  </a:txBody>
                  <a:tcPr anchor="ctr"/>
                </a:tc>
                <a:extLst>
                  <a:ext uri="{0D108BD9-81ED-4DB2-BD59-A6C34878D82A}">
                    <a16:rowId xmlns:a16="http://schemas.microsoft.com/office/drawing/2014/main" val="3834470529"/>
                  </a:ext>
                </a:extLst>
              </a:tr>
            </a:tbl>
          </a:graphicData>
        </a:graphic>
      </p:graphicFrame>
      <p:sp>
        <p:nvSpPr>
          <p:cNvPr id="14" name="正方形/長方形 13">
            <a:extLst>
              <a:ext uri="{FF2B5EF4-FFF2-40B4-BE49-F238E27FC236}">
                <a16:creationId xmlns:a16="http://schemas.microsoft.com/office/drawing/2014/main" id="{6B375F64-FD49-48D1-8961-F0D04D9AEFFF}"/>
              </a:ext>
            </a:extLst>
          </p:cNvPr>
          <p:cNvSpPr/>
          <p:nvPr/>
        </p:nvSpPr>
        <p:spPr>
          <a:xfrm>
            <a:off x="2884052" y="6298959"/>
            <a:ext cx="1433304" cy="2662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878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p:txBody>
          <a:bodyPr/>
          <a:lstStyle/>
          <a:p>
            <a:r>
              <a:rPr lang="en-US" altLang="ja-JP" dirty="0"/>
              <a:t>1.</a:t>
            </a:r>
            <a:r>
              <a:rPr lang="ja-JP" altLang="en-US" dirty="0"/>
              <a:t> マナブル新規登録方法</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1124714"/>
            <a:ext cx="5903913" cy="8424862"/>
          </a:xfrm>
        </p:spPr>
        <p:txBody>
          <a:bodyPr/>
          <a:lstStyle/>
          <a:p>
            <a:pPr>
              <a:spcBef>
                <a:spcPts val="0"/>
              </a:spcBef>
            </a:pPr>
            <a:r>
              <a:rPr lang="ja-JP" altLang="en-US" dirty="0"/>
              <a:t>④本登録情報を入力する</a:t>
            </a:r>
            <a:endParaRPr lang="en-US" altLang="ja-JP" dirty="0"/>
          </a:p>
          <a:p>
            <a:pPr>
              <a:spcBef>
                <a:spcPts val="0"/>
              </a:spcBef>
            </a:pPr>
            <a:endParaRPr lang="en-US" altLang="ja-JP" dirty="0"/>
          </a:p>
          <a:p>
            <a:pPr lvl="1">
              <a:spcBef>
                <a:spcPts val="0"/>
              </a:spcBef>
            </a:pPr>
            <a:r>
              <a:rPr lang="ja-JP" altLang="en-US" dirty="0"/>
              <a:t>メールに記載のリンクをクリックすると、本登録情報を入力する画面へ移ります。</a:t>
            </a:r>
            <a:endParaRPr lang="en-US" altLang="ja-JP" dirty="0"/>
          </a:p>
          <a:p>
            <a:pPr lvl="1">
              <a:spcBef>
                <a:spcPts val="0"/>
              </a:spcBef>
            </a:pPr>
            <a:br>
              <a:rPr lang="en-US" altLang="ja-JP" dirty="0"/>
            </a:br>
            <a:r>
              <a:rPr lang="ja-JP" altLang="en-US" dirty="0">
                <a:solidFill>
                  <a:srgbClr val="FF0000"/>
                </a:solidFill>
              </a:rPr>
              <a:t>この本登録情報</a:t>
            </a:r>
            <a:r>
              <a:rPr lang="ja-JP" altLang="en-US">
                <a:solidFill>
                  <a:srgbClr val="FF0000"/>
                </a:solidFill>
              </a:rPr>
              <a:t>入力画面は</a:t>
            </a:r>
            <a:r>
              <a:rPr lang="ja-JP" altLang="en-US" dirty="0">
                <a:solidFill>
                  <a:srgbClr val="FF0000"/>
                </a:solidFill>
              </a:rPr>
              <a:t>、看護協会会員として登録されている情報は既に表示されている状態の画面が表示されます。必須項目で入力されていない情報（パスワードなど）をご入力ください。</a:t>
            </a:r>
            <a:endParaRPr lang="en-US" altLang="ja-JP" dirty="0">
              <a:solidFill>
                <a:srgbClr val="FF0000"/>
              </a:solidFill>
            </a:endParaRPr>
          </a:p>
          <a:p>
            <a:pPr lvl="1">
              <a:spcBef>
                <a:spcPts val="0"/>
              </a:spcBef>
            </a:pPr>
            <a:br>
              <a:rPr lang="en-US" altLang="ja-JP" dirty="0">
                <a:solidFill>
                  <a:srgbClr val="FF0000"/>
                </a:solidFill>
              </a:rPr>
            </a:br>
            <a:r>
              <a:rPr lang="ja-JP" altLang="en-US" dirty="0"/>
              <a:t>入力ができましたら、「確認画面へ」をクリックしてください。</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lvl="1"/>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7</a:t>
            </a:fld>
            <a:endParaRPr lang="en-US" altLang="ja-JP"/>
          </a:p>
        </p:txBody>
      </p:sp>
      <p:sp>
        <p:nvSpPr>
          <p:cNvPr id="9" name="楕円 8">
            <a:extLst>
              <a:ext uri="{FF2B5EF4-FFF2-40B4-BE49-F238E27FC236}">
                <a16:creationId xmlns:a16="http://schemas.microsoft.com/office/drawing/2014/main" id="{61FA96C2-675B-4E38-9B19-02A2452AF1B2}"/>
              </a:ext>
            </a:extLst>
          </p:cNvPr>
          <p:cNvSpPr/>
          <p:nvPr/>
        </p:nvSpPr>
        <p:spPr>
          <a:xfrm>
            <a:off x="2714752" y="4216400"/>
            <a:ext cx="91440" cy="128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E2558F74-E02C-4CF6-913D-C413E2935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364" y="2644846"/>
            <a:ext cx="4709684" cy="6463543"/>
          </a:xfrm>
          <a:prstGeom prst="rect">
            <a:avLst/>
          </a:prstGeom>
        </p:spPr>
      </p:pic>
      <p:sp>
        <p:nvSpPr>
          <p:cNvPr id="12" name="正方形/長方形 11">
            <a:extLst>
              <a:ext uri="{FF2B5EF4-FFF2-40B4-BE49-F238E27FC236}">
                <a16:creationId xmlns:a16="http://schemas.microsoft.com/office/drawing/2014/main" id="{CB0DF7C0-913B-4432-A517-116A85437D1E}"/>
              </a:ext>
            </a:extLst>
          </p:cNvPr>
          <p:cNvSpPr/>
          <p:nvPr/>
        </p:nvSpPr>
        <p:spPr>
          <a:xfrm>
            <a:off x="3824496" y="8186500"/>
            <a:ext cx="1433304" cy="2717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2">
            <a:extLst>
              <a:ext uri="{FF2B5EF4-FFF2-40B4-BE49-F238E27FC236}">
                <a16:creationId xmlns:a16="http://schemas.microsoft.com/office/drawing/2014/main" id="{34181514-2F07-460C-9E13-FC70264AFE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172" r="85704" b="32839"/>
          <a:stretch/>
        </p:blipFill>
        <p:spPr bwMode="auto">
          <a:xfrm>
            <a:off x="1073365" y="3743012"/>
            <a:ext cx="639879" cy="35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55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p:txBody>
          <a:bodyPr/>
          <a:lstStyle/>
          <a:p>
            <a:r>
              <a:rPr lang="en-US" altLang="ja-JP" dirty="0"/>
              <a:t>1.</a:t>
            </a:r>
            <a:r>
              <a:rPr lang="ja-JP" altLang="en-US" dirty="0"/>
              <a:t> マナブル新規登録方法</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905677"/>
            <a:ext cx="5903913" cy="8561052"/>
          </a:xfrm>
        </p:spPr>
        <p:txBody>
          <a:bodyPr/>
          <a:lstStyle/>
          <a:p>
            <a:r>
              <a:rPr lang="ja-JP" altLang="en-US" dirty="0"/>
              <a:t>⑤確認画面で入力内容を確認する</a:t>
            </a:r>
            <a:endParaRPr lang="en-US" altLang="ja-JP" dirty="0"/>
          </a:p>
          <a:p>
            <a:pPr lvl="1"/>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lvl="1"/>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br>
              <a:rPr lang="en-US" altLang="ja-JP" dirty="0"/>
            </a:br>
            <a:endParaRPr lang="en-US" altLang="ja-JP" dirty="0"/>
          </a:p>
          <a:p>
            <a:r>
              <a:rPr lang="ja-JP" altLang="en-US" dirty="0"/>
              <a:t>⑤登録完了</a:t>
            </a:r>
            <a:br>
              <a:rPr lang="en-US" altLang="ja-JP" dirty="0"/>
            </a:br>
            <a:r>
              <a:rPr lang="ja-JP" altLang="en-US" dirty="0"/>
              <a:t>　</a:t>
            </a:r>
            <a:r>
              <a:rPr lang="ja-JP" altLang="en-US" sz="1000" b="0" dirty="0">
                <a:solidFill>
                  <a:srgbClr val="000000"/>
                </a:solidFill>
                <a:latin typeface="メイリオ"/>
                <a:ea typeface="メイリオ"/>
              </a:rPr>
              <a:t>下記画面が表示されましたら、マナブルの新規登録は完了です。</a:t>
            </a:r>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endParaRPr lang="en-US" altLang="ja-JP" sz="1000" b="0" dirty="0">
              <a:solidFill>
                <a:srgbClr val="000000"/>
              </a:solidFill>
              <a:latin typeface="メイリオ"/>
              <a:ea typeface="メイリオ"/>
            </a:endParaRPr>
          </a:p>
          <a:p>
            <a:br>
              <a:rPr lang="en-US" altLang="ja-JP" sz="1000" b="0" dirty="0">
                <a:solidFill>
                  <a:srgbClr val="000000"/>
                </a:solidFill>
                <a:latin typeface="メイリオ"/>
                <a:ea typeface="メイリオ"/>
              </a:rPr>
            </a:br>
            <a:r>
              <a:rPr lang="en-US" altLang="ja-JP" sz="1000" dirty="0"/>
              <a:t>※</a:t>
            </a:r>
            <a:r>
              <a:rPr lang="ja-JP" altLang="en-US" sz="1000" dirty="0"/>
              <a:t>これでマナブルの新規登録は完了です。おつかれさまでした。</a:t>
            </a:r>
            <a:br>
              <a:rPr lang="en-US" altLang="ja-JP" sz="1000" dirty="0"/>
            </a:br>
            <a:r>
              <a:rPr lang="ja-JP" altLang="en-US" sz="1000" dirty="0"/>
              <a:t>　このまま研修を申し込みたい方は、</a:t>
            </a:r>
            <a:r>
              <a:rPr lang="en-US" altLang="ja-JP" sz="1000" dirty="0"/>
              <a:t>p.12</a:t>
            </a:r>
            <a:r>
              <a:rPr lang="ja-JP" altLang="en-US" sz="1000" dirty="0"/>
              <a:t>「</a:t>
            </a:r>
            <a:r>
              <a:rPr lang="ja-JP" altLang="en-US" sz="1100" dirty="0"/>
              <a:t>申込む研修の検索</a:t>
            </a:r>
            <a:r>
              <a:rPr lang="ja-JP" altLang="en-US" sz="1000" dirty="0"/>
              <a:t>」をご確認ください。 </a:t>
            </a:r>
            <a:r>
              <a:rPr lang="ja-JP" altLang="en-US" sz="1000" b="0" dirty="0">
                <a:solidFill>
                  <a:srgbClr val="000000"/>
                </a:solidFill>
                <a:latin typeface="メイリオ"/>
                <a:ea typeface="メイリオ"/>
              </a:rPr>
              <a:t>　</a:t>
            </a:r>
            <a:endParaRPr lang="en-US" altLang="ja-JP" sz="1000" b="0" dirty="0">
              <a:solidFill>
                <a:srgbClr val="000000"/>
              </a:solidFill>
              <a:latin typeface="メイリオ"/>
              <a:ea typeface="メイリオ"/>
            </a:endParaRPr>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p:txBody>
          <a:bodyPr/>
          <a:lstStyle/>
          <a:p>
            <a:r>
              <a:rPr lang="en-US" altLang="ja-JP"/>
              <a:t>p</a:t>
            </a:r>
            <a:fld id="{EA23510B-E2AC-4C59-AFB5-05D1D5A1F982}" type="slidenum">
              <a:rPr lang="en-US" altLang="ja-JP"/>
              <a:pPr/>
              <a:t>8</a:t>
            </a:fld>
            <a:endParaRPr lang="en-US" altLang="ja-JP"/>
          </a:p>
        </p:txBody>
      </p:sp>
      <p:sp>
        <p:nvSpPr>
          <p:cNvPr id="9" name="楕円 8">
            <a:extLst>
              <a:ext uri="{FF2B5EF4-FFF2-40B4-BE49-F238E27FC236}">
                <a16:creationId xmlns:a16="http://schemas.microsoft.com/office/drawing/2014/main" id="{61FA96C2-675B-4E38-9B19-02A2452AF1B2}"/>
              </a:ext>
            </a:extLst>
          </p:cNvPr>
          <p:cNvSpPr/>
          <p:nvPr/>
        </p:nvSpPr>
        <p:spPr>
          <a:xfrm>
            <a:off x="2714752" y="3715873"/>
            <a:ext cx="91440" cy="128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C124CA96-85C9-4DEC-96A5-09C8BAFBF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486" y="1236563"/>
            <a:ext cx="5425440" cy="5145818"/>
          </a:xfrm>
          <a:prstGeom prst="rect">
            <a:avLst/>
          </a:prstGeom>
        </p:spPr>
      </p:pic>
      <p:pic>
        <p:nvPicPr>
          <p:cNvPr id="7" name="図 6">
            <a:extLst>
              <a:ext uri="{FF2B5EF4-FFF2-40B4-BE49-F238E27FC236}">
                <a16:creationId xmlns:a16="http://schemas.microsoft.com/office/drawing/2014/main" id="{E30F1E0E-9551-4178-B6B4-2C721BDADCEF}"/>
              </a:ext>
            </a:extLst>
          </p:cNvPr>
          <p:cNvPicPr>
            <a:picLocks noChangeAspect="1"/>
          </p:cNvPicPr>
          <p:nvPr/>
        </p:nvPicPr>
        <p:blipFill rotWithShape="1">
          <a:blip r:embed="rId3">
            <a:extLst>
              <a:ext uri="{28A0092B-C50C-407E-A947-70E740481C1C}">
                <a14:useLocalDpi xmlns:a14="http://schemas.microsoft.com/office/drawing/2010/main" val="0"/>
              </a:ext>
            </a:extLst>
          </a:blip>
          <a:srcRect b="55255"/>
          <a:stretch/>
        </p:blipFill>
        <p:spPr>
          <a:xfrm>
            <a:off x="715486" y="7089564"/>
            <a:ext cx="5425440" cy="1745233"/>
          </a:xfrm>
          <a:prstGeom prst="rect">
            <a:avLst/>
          </a:prstGeom>
        </p:spPr>
      </p:pic>
      <p:sp>
        <p:nvSpPr>
          <p:cNvPr id="11" name="正方形/長方形 10">
            <a:extLst>
              <a:ext uri="{FF2B5EF4-FFF2-40B4-BE49-F238E27FC236}">
                <a16:creationId xmlns:a16="http://schemas.microsoft.com/office/drawing/2014/main" id="{9D505872-7364-4FEB-A6CC-7CF33501B6FD}"/>
              </a:ext>
            </a:extLst>
          </p:cNvPr>
          <p:cNvSpPr/>
          <p:nvPr/>
        </p:nvSpPr>
        <p:spPr>
          <a:xfrm>
            <a:off x="3995223" y="5340185"/>
            <a:ext cx="1433304" cy="2662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FFD5CC3-BE97-4051-867B-A5EBE0D7731A}"/>
              </a:ext>
            </a:extLst>
          </p:cNvPr>
          <p:cNvSpPr/>
          <p:nvPr/>
        </p:nvSpPr>
        <p:spPr>
          <a:xfrm>
            <a:off x="802525" y="1348994"/>
            <a:ext cx="563288" cy="48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a:extLst>
              <a:ext uri="{FF2B5EF4-FFF2-40B4-BE49-F238E27FC236}">
                <a16:creationId xmlns:a16="http://schemas.microsoft.com/office/drawing/2014/main" id="{D4537D86-49FD-4661-ABC9-E58B24223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172" r="85704" b="32839"/>
          <a:stretch/>
        </p:blipFill>
        <p:spPr bwMode="auto">
          <a:xfrm>
            <a:off x="764229" y="2524540"/>
            <a:ext cx="639879" cy="3527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67CDA2C2-D053-4B68-B341-D5EA4E0CD7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979" r="85704" b="32839"/>
          <a:stretch/>
        </p:blipFill>
        <p:spPr bwMode="auto">
          <a:xfrm>
            <a:off x="764229" y="8400583"/>
            <a:ext cx="639879" cy="31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4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9F44E8-C848-4198-8E49-69FDEF2119B3}"/>
              </a:ext>
            </a:extLst>
          </p:cNvPr>
          <p:cNvSpPr>
            <a:spLocks noGrp="1" noChangeArrowheads="1"/>
          </p:cNvSpPr>
          <p:nvPr>
            <p:ph type="title"/>
          </p:nvPr>
        </p:nvSpPr>
        <p:spPr/>
        <p:txBody>
          <a:bodyPr/>
          <a:lstStyle/>
          <a:p>
            <a:r>
              <a:rPr lang="en-US" altLang="ja-JP" dirty="0"/>
              <a:t>1.</a:t>
            </a:r>
            <a:r>
              <a:rPr lang="ja-JP" altLang="en-US" dirty="0"/>
              <a:t> マナブル新規登録方法</a:t>
            </a:r>
          </a:p>
        </p:txBody>
      </p:sp>
      <p:sp>
        <p:nvSpPr>
          <p:cNvPr id="16387" name="Rectangle 3">
            <a:extLst>
              <a:ext uri="{FF2B5EF4-FFF2-40B4-BE49-F238E27FC236}">
                <a16:creationId xmlns:a16="http://schemas.microsoft.com/office/drawing/2014/main" id="{74995BEA-0E47-4D0E-92BA-A0D9B66E669C}"/>
              </a:ext>
            </a:extLst>
          </p:cNvPr>
          <p:cNvSpPr>
            <a:spLocks noGrp="1" noChangeArrowheads="1"/>
          </p:cNvSpPr>
          <p:nvPr>
            <p:ph idx="1"/>
          </p:nvPr>
        </p:nvSpPr>
        <p:spPr>
          <a:xfrm>
            <a:off x="476250" y="1020109"/>
            <a:ext cx="5903913" cy="8424862"/>
          </a:xfrm>
        </p:spPr>
        <p:txBody>
          <a:bodyPr/>
          <a:lstStyle/>
          <a:p>
            <a:r>
              <a:rPr lang="en-US" altLang="ja-JP" sz="1000" dirty="0"/>
              <a:t>※</a:t>
            </a:r>
            <a:r>
              <a:rPr lang="ja-JP" altLang="en-US" sz="1000" dirty="0"/>
              <a:t>ここから看護協会非会員向けの登録方法をご案内します。</a:t>
            </a:r>
            <a:br>
              <a:rPr lang="en-US" altLang="ja-JP" sz="1000" dirty="0"/>
            </a:br>
            <a:r>
              <a:rPr lang="ja-JP" altLang="en-US" sz="1000" dirty="0"/>
              <a:t>　看護協会会員の方は、</a:t>
            </a:r>
            <a:r>
              <a:rPr lang="en-US" altLang="ja-JP" sz="1000" dirty="0"/>
              <a:t>p.6</a:t>
            </a:r>
            <a:r>
              <a:rPr lang="ja-JP" altLang="en-US" sz="1000" dirty="0"/>
              <a:t>「看護協会会員の場合」までお戻りください。</a:t>
            </a:r>
            <a:endParaRPr lang="en-US" altLang="ja-JP" sz="1000" dirty="0"/>
          </a:p>
          <a:p>
            <a:endParaRPr lang="en-US" altLang="ja-JP" sz="1000" dirty="0"/>
          </a:p>
          <a:p>
            <a:br>
              <a:rPr lang="en-US" altLang="ja-JP" dirty="0"/>
            </a:br>
            <a:endParaRPr lang="en-US" altLang="ja-JP" dirty="0"/>
          </a:p>
          <a:p>
            <a:r>
              <a:rPr lang="ja-JP" altLang="en-US" dirty="0"/>
              <a:t>③メールアドレスを入力する</a:t>
            </a:r>
            <a:endParaRPr lang="en-US" altLang="ja-JP" dirty="0"/>
          </a:p>
          <a:p>
            <a:pPr lvl="1"/>
            <a:r>
              <a:rPr lang="ja-JP" altLang="en-US" dirty="0"/>
              <a:t>ご入力いただいたメールアドレスに、本登録メールが送信されます。</a:t>
            </a:r>
            <a:br>
              <a:rPr lang="en-US" altLang="ja-JP" dirty="0"/>
            </a:br>
            <a:br>
              <a:rPr lang="en-US" altLang="ja-JP" dirty="0"/>
            </a:br>
            <a:r>
              <a:rPr lang="en-US" altLang="ja-JP" b="1" dirty="0"/>
              <a:t>※</a:t>
            </a:r>
            <a:r>
              <a:rPr lang="ja-JP" altLang="en-US" b="1" dirty="0"/>
              <a:t>あらかじめ「</a:t>
            </a:r>
            <a:r>
              <a:rPr lang="en-US" altLang="ja-JP" b="1" dirty="0"/>
              <a:t>@manaable.com</a:t>
            </a:r>
            <a:r>
              <a:rPr lang="ja-JP" altLang="en-US" b="1" dirty="0"/>
              <a:t>」のドメインを受信できるように設定しておいてください。</a:t>
            </a:r>
            <a:endParaRPr lang="en-US" altLang="ja-JP" b="1"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lvl="1"/>
            <a:endParaRPr lang="en-US" altLang="ja-JP" dirty="0"/>
          </a:p>
          <a:p>
            <a:endParaRPr lang="en-US" altLang="ja-JP" dirty="0"/>
          </a:p>
          <a:p>
            <a:endParaRPr lang="en-US" altLang="ja-JP" dirty="0"/>
          </a:p>
          <a:p>
            <a:br>
              <a:rPr lang="en-US" altLang="ja-JP" dirty="0"/>
            </a:b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BCC34B5-0E2D-4C7A-A9A0-9945C934FA56}"/>
              </a:ext>
            </a:extLst>
          </p:cNvPr>
          <p:cNvSpPr>
            <a:spLocks noGrp="1"/>
          </p:cNvSpPr>
          <p:nvPr>
            <p:ph type="sldNum" sz="quarter" idx="10"/>
          </p:nvPr>
        </p:nvSpPr>
        <p:spPr>
          <a:xfrm>
            <a:off x="5257800" y="9613900"/>
            <a:ext cx="1600200" cy="292100"/>
          </a:xfrm>
        </p:spPr>
        <p:txBody>
          <a:bodyPr/>
          <a:lstStyle/>
          <a:p>
            <a:r>
              <a:rPr lang="en-US" altLang="ja-JP" dirty="0"/>
              <a:t>p</a:t>
            </a:r>
            <a:fld id="{EA23510B-E2AC-4C59-AFB5-05D1D5A1F982}" type="slidenum">
              <a:rPr lang="en-US" altLang="ja-JP"/>
              <a:pPr/>
              <a:t>9</a:t>
            </a:fld>
            <a:endParaRPr lang="en-US" altLang="ja-JP" dirty="0"/>
          </a:p>
        </p:txBody>
      </p:sp>
      <p:sp>
        <p:nvSpPr>
          <p:cNvPr id="8" name="AutoShape 82">
            <a:extLst>
              <a:ext uri="{FF2B5EF4-FFF2-40B4-BE49-F238E27FC236}">
                <a16:creationId xmlns:a16="http://schemas.microsoft.com/office/drawing/2014/main" id="{CD8D2E4C-097F-4C37-8092-D7C5B3459D31}"/>
              </a:ext>
            </a:extLst>
          </p:cNvPr>
          <p:cNvSpPr>
            <a:spLocks noChangeArrowheads="1"/>
          </p:cNvSpPr>
          <p:nvPr/>
        </p:nvSpPr>
        <p:spPr bwMode="auto">
          <a:xfrm>
            <a:off x="549275" y="1688094"/>
            <a:ext cx="2210604" cy="401830"/>
          </a:xfrm>
          <a:prstGeom prst="homePlate">
            <a:avLst>
              <a:gd name="adj" fmla="val 25472"/>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看護協会非会員の場合</a:t>
            </a:r>
          </a:p>
        </p:txBody>
      </p:sp>
      <p:graphicFrame>
        <p:nvGraphicFramePr>
          <p:cNvPr id="3" name="表 5">
            <a:extLst>
              <a:ext uri="{FF2B5EF4-FFF2-40B4-BE49-F238E27FC236}">
                <a16:creationId xmlns:a16="http://schemas.microsoft.com/office/drawing/2014/main" id="{7F3CE2D8-FA27-4417-921A-C979DE597E72}"/>
              </a:ext>
            </a:extLst>
          </p:cNvPr>
          <p:cNvGraphicFramePr>
            <a:graphicFrameLocks noGrp="1"/>
          </p:cNvGraphicFramePr>
          <p:nvPr>
            <p:extLst>
              <p:ext uri="{D42A27DB-BD31-4B8C-83A1-F6EECF244321}">
                <p14:modId xmlns:p14="http://schemas.microsoft.com/office/powerpoint/2010/main" val="773496311"/>
              </p:ext>
            </p:extLst>
          </p:nvPr>
        </p:nvGraphicFramePr>
        <p:xfrm>
          <a:off x="790670" y="6877152"/>
          <a:ext cx="5280982" cy="594360"/>
        </p:xfrm>
        <a:graphic>
          <a:graphicData uri="http://schemas.openxmlformats.org/drawingml/2006/table">
            <a:tbl>
              <a:tblPr firstRow="1" bandRow="1">
                <a:tableStyleId>{5940675A-B579-460E-94D1-54222C63F5DA}</a:tableStyleId>
              </a:tblPr>
              <a:tblGrid>
                <a:gridCol w="1716668">
                  <a:extLst>
                    <a:ext uri="{9D8B030D-6E8A-4147-A177-3AD203B41FA5}">
                      <a16:colId xmlns:a16="http://schemas.microsoft.com/office/drawing/2014/main" val="2298958608"/>
                    </a:ext>
                  </a:extLst>
                </a:gridCol>
                <a:gridCol w="3564314">
                  <a:extLst>
                    <a:ext uri="{9D8B030D-6E8A-4147-A177-3AD203B41FA5}">
                      <a16:colId xmlns:a16="http://schemas.microsoft.com/office/drawing/2014/main" val="3622480621"/>
                    </a:ext>
                  </a:extLst>
                </a:gridCol>
              </a:tblGrid>
              <a:tr h="370840">
                <a:tc>
                  <a:txBody>
                    <a:bodyPr/>
                    <a:lstStyle/>
                    <a:p>
                      <a:r>
                        <a:rPr kumimoji="1" lang="ja-JP" altLang="en-US" sz="1100" dirty="0"/>
                        <a:t>メールアドレス</a:t>
                      </a:r>
                    </a:p>
                  </a:txBody>
                  <a:tcPr anchor="ctr"/>
                </a:tc>
                <a:tc>
                  <a:txBody>
                    <a:bodyPr/>
                    <a:lstStyle/>
                    <a:p>
                      <a:r>
                        <a:rPr kumimoji="1" lang="ja-JP" altLang="en-US" sz="1100" dirty="0"/>
                        <a:t>マナブルで使用するメールアドレスです。</a:t>
                      </a:r>
                      <a:endParaRPr kumimoji="1" lang="en-US" altLang="ja-JP" sz="1100" dirty="0"/>
                    </a:p>
                    <a:p>
                      <a:r>
                        <a:rPr kumimoji="1" lang="ja-JP" altLang="en-US" sz="1100" dirty="0"/>
                        <a:t>通知メールを受信するため、普段使用するメールアドレスをご入力ください。</a:t>
                      </a:r>
                      <a:endParaRPr kumimoji="1" lang="en-US" altLang="ja-JP" sz="1100" dirty="0"/>
                    </a:p>
                  </a:txBody>
                  <a:tcPr anchor="ctr"/>
                </a:tc>
                <a:extLst>
                  <a:ext uri="{0D108BD9-81ED-4DB2-BD59-A6C34878D82A}">
                    <a16:rowId xmlns:a16="http://schemas.microsoft.com/office/drawing/2014/main" val="1860142121"/>
                  </a:ext>
                </a:extLst>
              </a:tr>
            </a:tbl>
          </a:graphicData>
        </a:graphic>
      </p:graphicFrame>
      <p:sp>
        <p:nvSpPr>
          <p:cNvPr id="9" name="楕円 8">
            <a:extLst>
              <a:ext uri="{FF2B5EF4-FFF2-40B4-BE49-F238E27FC236}">
                <a16:creationId xmlns:a16="http://schemas.microsoft.com/office/drawing/2014/main" id="{61FA96C2-675B-4E38-9B19-02A2452AF1B2}"/>
              </a:ext>
            </a:extLst>
          </p:cNvPr>
          <p:cNvSpPr/>
          <p:nvPr/>
        </p:nvSpPr>
        <p:spPr>
          <a:xfrm>
            <a:off x="2714752" y="4510270"/>
            <a:ext cx="91440" cy="128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D044C926-7DCB-49F2-BA6C-1B498EFA9481}"/>
              </a:ext>
            </a:extLst>
          </p:cNvPr>
          <p:cNvPicPr>
            <a:picLocks noChangeAspect="1"/>
          </p:cNvPicPr>
          <p:nvPr/>
        </p:nvPicPr>
        <p:blipFill rotWithShape="1">
          <a:blip r:embed="rId2">
            <a:extLst>
              <a:ext uri="{28A0092B-C50C-407E-A947-70E740481C1C}">
                <a14:useLocalDpi xmlns:a14="http://schemas.microsoft.com/office/drawing/2010/main" val="0"/>
              </a:ext>
            </a:extLst>
          </a:blip>
          <a:srcRect l="13796" t="16293" b="8121"/>
          <a:stretch/>
        </p:blipFill>
        <p:spPr>
          <a:xfrm>
            <a:off x="864726" y="3366472"/>
            <a:ext cx="5128547" cy="3225883"/>
          </a:xfrm>
          <a:prstGeom prst="rect">
            <a:avLst/>
          </a:prstGeom>
        </p:spPr>
      </p:pic>
      <p:sp>
        <p:nvSpPr>
          <p:cNvPr id="12" name="正方形/長方形 11">
            <a:extLst>
              <a:ext uri="{FF2B5EF4-FFF2-40B4-BE49-F238E27FC236}">
                <a16:creationId xmlns:a16="http://schemas.microsoft.com/office/drawing/2014/main" id="{A0FDBCCD-92B1-4C8E-B48F-6FCD717E24D6}"/>
              </a:ext>
            </a:extLst>
          </p:cNvPr>
          <p:cNvSpPr/>
          <p:nvPr/>
        </p:nvSpPr>
        <p:spPr>
          <a:xfrm>
            <a:off x="2702004" y="5505361"/>
            <a:ext cx="1433304" cy="2662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3050378"/>
      </p:ext>
    </p:extLst>
  </p:cSld>
  <p:clrMapOvr>
    <a:masterClrMapping/>
  </p:clrMapOvr>
</p:sld>
</file>

<file path=ppt/theme/theme1.xml><?xml version="1.0" encoding="utf-8"?>
<a:theme xmlns:a="http://schemas.openxmlformats.org/drawingml/2006/main" name="標準デザイン">
  <a:themeElements>
    <a:clrScheme name="ユーザー定義 1">
      <a:dk1>
        <a:srgbClr val="000000"/>
      </a:dk1>
      <a:lt1>
        <a:srgbClr val="FFFFFF"/>
      </a:lt1>
      <a:dk2>
        <a:srgbClr val="112D53"/>
      </a:dk2>
      <a:lt2>
        <a:srgbClr val="E2E2E2"/>
      </a:lt2>
      <a:accent1>
        <a:srgbClr val="1A5780"/>
      </a:accent1>
      <a:accent2>
        <a:srgbClr val="EFD597"/>
      </a:accent2>
      <a:accent3>
        <a:srgbClr val="FFFFFF"/>
      </a:accent3>
      <a:accent4>
        <a:srgbClr val="EE9A5E"/>
      </a:accent4>
      <a:accent5>
        <a:srgbClr val="DAEDEF"/>
      </a:accent5>
      <a:accent6>
        <a:srgbClr val="2D2D8A"/>
      </a:accent6>
      <a:hlink>
        <a:srgbClr val="EA813A"/>
      </a:hlink>
      <a:folHlink>
        <a:srgbClr val="EA813A"/>
      </a:folHlink>
    </a:clrScheme>
    <a:fontScheme name="標準デザイン">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8637</TotalTime>
  <Words>4324</Words>
  <Application>Microsoft Office PowerPoint</Application>
  <PresentationFormat>A4 210 x 297 mm</PresentationFormat>
  <Paragraphs>1065</Paragraphs>
  <Slides>46</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46</vt:i4>
      </vt:variant>
    </vt:vector>
  </HeadingPairs>
  <TitlesOfParts>
    <vt:vector size="50" baseType="lpstr">
      <vt:lpstr>メイリオ</vt:lpstr>
      <vt:lpstr>Arial</vt:lpstr>
      <vt:lpstr>Wingdings</vt:lpstr>
      <vt:lpstr>標準デザイン</vt:lpstr>
      <vt:lpstr>PowerPoint プレゼンテーション</vt:lpstr>
      <vt:lpstr>改訂履歴</vt:lpstr>
      <vt:lpstr>マナブル新規登録から研修終了までの流れ</vt:lpstr>
      <vt:lpstr>1. マナブル新規登録方法</vt:lpstr>
      <vt:lpstr>1. マナブル新規登録方法</vt:lpstr>
      <vt:lpstr>1. マナブル新規登録方法</vt:lpstr>
      <vt:lpstr>1. マナブル新規登録方法</vt:lpstr>
      <vt:lpstr>1. マナブル新規登録方法</vt:lpstr>
      <vt:lpstr>1. マナブル新規登録方法</vt:lpstr>
      <vt:lpstr>1. マナブル新規登録方法</vt:lpstr>
      <vt:lpstr>1. マナブル新規登録方法</vt:lpstr>
      <vt:lpstr>2. 申込む研修の検索　　　　　　　　　　　　　　　</vt:lpstr>
      <vt:lpstr>2. 申込む研修の検索　　　　　　　　　　　　　　　</vt:lpstr>
      <vt:lpstr>3. 申込フォームに情報を入力・送信　　　　　　　　　　　　　　　　　　　　　　　</vt:lpstr>
      <vt:lpstr>3. 申込フォームに情報を入力・送信　　　　　　　　　　　　　　　　　　　　　　　</vt:lpstr>
      <vt:lpstr>3. 申込フォームに情報を入力・送信　　　　　　　　　　　　　　　　　　　　　　　</vt:lpstr>
      <vt:lpstr>4. 申込結果の通知を確認する　　　　　　　　　　　</vt:lpstr>
      <vt:lpstr>4.申込結果の通知を確認する　　　　　　　　　　　</vt:lpstr>
      <vt:lpstr>5.　受講料納入　　　　　　　　　　　　　　　　　　 </vt:lpstr>
      <vt:lpstr>5.　受講料納入　　　　　　　　　　　　　　　　　　 </vt:lpstr>
      <vt:lpstr>5.　受講料納入　　　　　　　　　　　　　　　　　　 </vt:lpstr>
      <vt:lpstr>5.　受講料納入　　　　　　　　　　　　　　　　　　 </vt:lpstr>
      <vt:lpstr>5.　受講料納入　　　　　　　　　　　　　　　　　　 </vt:lpstr>
      <vt:lpstr>6．研修の受講</vt:lpstr>
      <vt:lpstr>6．研修の受講</vt:lpstr>
      <vt:lpstr>6．研修の受講</vt:lpstr>
      <vt:lpstr>6．研修の受講</vt:lpstr>
      <vt:lpstr>7．アンケート・課題の提出　　　　　　　　　　　　 </vt:lpstr>
      <vt:lpstr>7．アンケート・課題の提出　　　　　　　　　　　　 </vt:lpstr>
      <vt:lpstr>7．アンケート・課題の提出　　　　　　　　　　　　 </vt:lpstr>
      <vt:lpstr>7．アンケート・課題の提出　　　　　　　　　　　　 </vt:lpstr>
      <vt:lpstr>7．アンケート・課題の提出　　　　　　　　　　　　 </vt:lpstr>
      <vt:lpstr>7．アンケート・課題の提出　　　　　　　　　　　　 </vt:lpstr>
      <vt:lpstr>マイアカウントについて</vt:lpstr>
      <vt:lpstr>マイアカウントについて</vt:lpstr>
      <vt:lpstr>非会員・施設代表者の登録情報変更</vt:lpstr>
      <vt:lpstr>非会員・施設代表者の登録情報変更</vt:lpstr>
      <vt:lpstr>パスワード変更方法</vt:lpstr>
      <vt:lpstr>パスワード変更方法</vt:lpstr>
      <vt:lpstr>メールアドレス変更方法</vt:lpstr>
      <vt:lpstr>メールアドレス変更方法</vt:lpstr>
      <vt:lpstr>メールアドレス変更方法</vt:lpstr>
      <vt:lpstr>領収書ダウンロードの方法</vt:lpstr>
      <vt:lpstr>領収書ダウンロードの方法</vt:lpstr>
      <vt:lpstr>申込みのキャンセル</vt:lpstr>
      <vt:lpstr>申込みのキャンセル</vt:lpstr>
    </vt:vector>
  </TitlesOfParts>
  <Manager>digipot.net</Manager>
  <Company>digipot.net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pptxc06_簡易マニュアルテンプレート</dc:title>
  <dc:subject>pptxc06_簡易マニュアルテンプレート</dc:subject>
  <dc:creator>でじけろお</dc:creator>
  <cp:lastModifiedBy>kango-13</cp:lastModifiedBy>
  <cp:revision>361</cp:revision>
  <cp:lastPrinted>2021-10-08T04:45:42Z</cp:lastPrinted>
  <dcterms:created xsi:type="dcterms:W3CDTF">2011-09-12T01:24:05Z</dcterms:created>
  <dcterms:modified xsi:type="dcterms:W3CDTF">2021-10-08T04:48:11Z</dcterms:modified>
  <cp:version>2</cp:version>
</cp:coreProperties>
</file>